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672" r:id="rId2"/>
    <p:sldId id="390" r:id="rId3"/>
    <p:sldId id="673" r:id="rId4"/>
    <p:sldId id="681" r:id="rId5"/>
    <p:sldId id="429" r:id="rId6"/>
    <p:sldId id="682" r:id="rId7"/>
    <p:sldId id="683" r:id="rId8"/>
    <p:sldId id="674" r:id="rId9"/>
    <p:sldId id="689" r:id="rId10"/>
    <p:sldId id="514" r:id="rId11"/>
    <p:sldId id="675" r:id="rId12"/>
    <p:sldId id="684" r:id="rId13"/>
    <p:sldId id="685" r:id="rId14"/>
    <p:sldId id="686" r:id="rId15"/>
    <p:sldId id="687" r:id="rId16"/>
    <p:sldId id="679" r:id="rId17"/>
    <p:sldId id="40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orient="horz" pos="816">
          <p15:clr>
            <a:srgbClr val="A4A3A4"/>
          </p15:clr>
        </p15:guide>
        <p15:guide id="3" pos="5472">
          <p15:clr>
            <a:srgbClr val="A4A3A4"/>
          </p15:clr>
        </p15:guide>
        <p15:guide id="4" pos="288">
          <p15:clr>
            <a:srgbClr val="A4A3A4"/>
          </p15:clr>
        </p15:guide>
        <p15:guide id="5" pos="1296">
          <p15:clr>
            <a:srgbClr val="A4A3A4"/>
          </p15:clr>
        </p15:guide>
        <p15:guide id="6"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680"/>
    <a:srgbClr val="FF3399"/>
    <a:srgbClr val="0033CC"/>
    <a:srgbClr val="008000"/>
    <a:srgbClr val="366BAB"/>
    <a:srgbClr val="FF9933"/>
    <a:srgbClr val="2A5993"/>
    <a:srgbClr val="000099"/>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7" autoAdjust="0"/>
    <p:restoredTop sz="78593" autoAdjust="0"/>
  </p:normalViewPr>
  <p:slideViewPr>
    <p:cSldViewPr showGuides="1">
      <p:cViewPr varScale="1">
        <p:scale>
          <a:sx n="87" d="100"/>
          <a:sy n="87" d="100"/>
        </p:scale>
        <p:origin x="1152" y="200"/>
      </p:cViewPr>
      <p:guideLst>
        <p:guide orient="horz" pos="4080"/>
        <p:guide orient="horz" pos="816"/>
        <p:guide pos="5472"/>
        <p:guide pos="288"/>
        <p:guide pos="1296"/>
        <p:guide pos="2880"/>
      </p:guideLst>
    </p:cSldViewPr>
  </p:slideViewPr>
  <p:outlineViewPr>
    <p:cViewPr>
      <p:scale>
        <a:sx n="33" d="100"/>
        <a:sy n="33" d="100"/>
      </p:scale>
      <p:origin x="0" y="-420"/>
    </p:cViewPr>
  </p:outlineViewPr>
  <p:notesTextViewPr>
    <p:cViewPr>
      <p:scale>
        <a:sx n="200" d="100"/>
        <a:sy n="200" d="100"/>
      </p:scale>
      <p:origin x="0" y="0"/>
    </p:cViewPr>
  </p:notesTextViewPr>
  <p:sorterViewPr>
    <p:cViewPr>
      <p:scale>
        <a:sx n="100" d="100"/>
        <a:sy n="100" d="100"/>
      </p:scale>
      <p:origin x="0" y="0"/>
    </p:cViewPr>
  </p:sorterViewPr>
  <p:notesViewPr>
    <p:cSldViewPr showGuides="1">
      <p:cViewPr>
        <p:scale>
          <a:sx n="100" d="100"/>
          <a:sy n="100" d="100"/>
        </p:scale>
        <p:origin x="1806" y="-5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1F3EB-1CC6-4E4B-960D-0B6DC920B231}" type="datetimeFigureOut">
              <a:rPr lang="en-PH" smtClean="0"/>
              <a:t>12/8/20</a:t>
            </a:fld>
            <a:endParaRPr lang="en-PH"/>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0E3B79-F5B0-423B-B5FD-06E2B72A18B7}" type="slidenum">
              <a:rPr lang="en-PH" smtClean="0"/>
              <a:t>‹#›</a:t>
            </a:fld>
            <a:endParaRPr lang="en-PH"/>
          </a:p>
        </p:txBody>
      </p:sp>
    </p:spTree>
    <p:extLst>
      <p:ext uri="{BB962C8B-B14F-4D97-AF65-F5344CB8AC3E}">
        <p14:creationId xmlns:p14="http://schemas.microsoft.com/office/powerpoint/2010/main" val="299318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E2E6B-5DE5-4E0A-9067-87173F6AF40F}" type="datetimeFigureOut">
              <a:rPr lang="en-PH" smtClean="0"/>
              <a:t>12/8/20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7AFCD-6EF6-4564-9EAC-3430485BDE6D}" type="slidenum">
              <a:rPr lang="en-PH" smtClean="0"/>
              <a:t>‹#›</a:t>
            </a:fld>
            <a:endParaRPr lang="en-PH"/>
          </a:p>
        </p:txBody>
      </p:sp>
    </p:spTree>
    <p:extLst>
      <p:ext uri="{BB962C8B-B14F-4D97-AF65-F5344CB8AC3E}">
        <p14:creationId xmlns:p14="http://schemas.microsoft.com/office/powerpoint/2010/main" val="175717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Facilitator</a:t>
            </a:r>
            <a:r>
              <a:rPr lang="en-US" baseline="0" dirty="0"/>
              <a:t> transitions to the next session. Tell participants that in the previous session you have identified how to protect your adolescents from threats and risks. This next session will teach you how to communicate with adolescents to protect them. </a:t>
            </a:r>
            <a:endParaRPr lang="en-US" dirty="0"/>
          </a:p>
        </p:txBody>
      </p:sp>
      <p:sp>
        <p:nvSpPr>
          <p:cNvPr id="4" name="Slide Number Placeholder 3"/>
          <p:cNvSpPr>
            <a:spLocks noGrp="1"/>
          </p:cNvSpPr>
          <p:nvPr>
            <p:ph type="sldNum" sz="quarter" idx="5"/>
          </p:nvPr>
        </p:nvSpPr>
        <p:spPr/>
        <p:txBody>
          <a:bodyPr/>
          <a:lstStyle/>
          <a:p>
            <a:pPr>
              <a:defRPr/>
            </a:pPr>
            <a:fld id="{8F19473F-A18A-46BF-88C0-E8556AB10F03}"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83970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PH" dirty="0"/>
              <a:t>Discuss the communication guidelines and relate to the outputs during the buzz session</a:t>
            </a:r>
          </a:p>
          <a:p>
            <a:pPr marL="228600" indent="-228600">
              <a:buFont typeface="+mj-lt"/>
              <a:buAutoNum type="arabicPeriod"/>
            </a:pPr>
            <a:r>
              <a:rPr lang="en-PH" sz="3200" dirty="0"/>
              <a:t>Find “TEACHABLE MOMENTS”</a:t>
            </a:r>
          </a:p>
          <a:p>
            <a:pPr marL="457200" indent="-457200">
              <a:buFont typeface="Wingdings" panose="05000000000000000000" pitchFamily="2" charset="2"/>
              <a:buChar char="§"/>
            </a:pPr>
            <a:r>
              <a:rPr lang="en-PH" sz="2800" dirty="0"/>
              <a:t>These are daily opportunities that occur when the parents are with the adolescents. They make it easy to share your </a:t>
            </a:r>
            <a:r>
              <a:rPr lang="en-PH" sz="2800" b="1" i="1" dirty="0">
                <a:solidFill>
                  <a:schemeClr val="tx2"/>
                </a:solidFill>
              </a:rPr>
              <a:t>messages</a:t>
            </a:r>
            <a:r>
              <a:rPr lang="en-PH" sz="2800" dirty="0"/>
              <a:t> and </a:t>
            </a:r>
            <a:r>
              <a:rPr lang="en-PH" sz="2800" b="1" i="1" dirty="0">
                <a:solidFill>
                  <a:schemeClr val="tx2"/>
                </a:solidFill>
              </a:rPr>
              <a:t>values</a:t>
            </a:r>
            <a:r>
              <a:rPr lang="en-PH" sz="2800" dirty="0"/>
              <a:t> that include values on sexuality related concerns.</a:t>
            </a:r>
            <a:r>
              <a:rPr lang="en-PH" sz="2800" baseline="0" dirty="0"/>
              <a:t>  </a:t>
            </a:r>
            <a:r>
              <a:rPr lang="en-PH" sz="2800" dirty="0"/>
              <a:t>Making most of teachable moments entail time and creativity (Ask for examples of teachable moments :</a:t>
            </a:r>
            <a:r>
              <a:rPr lang="en-PH" sz="2800" baseline="0" dirty="0"/>
              <a:t> e.g. spontaneous talks during snack or mealtime, enjoying a walk to park to market, afternoon fishing boat or farm, drive through fast foods. Such moments are better received by adolescents and are much more effective.</a:t>
            </a:r>
          </a:p>
          <a:p>
            <a:pPr lvl="1"/>
            <a:r>
              <a:rPr lang="en-PH" sz="2800" dirty="0"/>
              <a:t>Done through </a:t>
            </a:r>
            <a:r>
              <a:rPr lang="en-PH" sz="2800" b="1" i="1" dirty="0">
                <a:solidFill>
                  <a:srgbClr val="00B050"/>
                </a:solidFill>
              </a:rPr>
              <a:t>spontaneous</a:t>
            </a:r>
            <a:r>
              <a:rPr lang="en-PH" sz="2800" dirty="0"/>
              <a:t>, </a:t>
            </a:r>
            <a:r>
              <a:rPr lang="en-PH" sz="2800" b="1" i="1" dirty="0">
                <a:solidFill>
                  <a:srgbClr val="00B050"/>
                </a:solidFill>
              </a:rPr>
              <a:t>open</a:t>
            </a:r>
            <a:r>
              <a:rPr lang="en-PH" sz="2800" dirty="0"/>
              <a:t> and </a:t>
            </a:r>
            <a:r>
              <a:rPr lang="en-PH" sz="2800" b="1" i="1" dirty="0">
                <a:solidFill>
                  <a:srgbClr val="00B050"/>
                </a:solidFill>
              </a:rPr>
              <a:t>relaxed</a:t>
            </a:r>
            <a:r>
              <a:rPr lang="en-PH" sz="2800" dirty="0"/>
              <a:t> discussions</a:t>
            </a:r>
          </a:p>
          <a:p>
            <a:pPr lvl="1"/>
            <a:r>
              <a:rPr lang="en-PH" sz="2800" dirty="0"/>
              <a:t>Challenge: Parent’s Involvement and creative time spent with adolescents</a:t>
            </a:r>
          </a:p>
          <a:p>
            <a:pPr marL="0" indent="0">
              <a:buFont typeface="Wingdings" panose="05000000000000000000" pitchFamily="2" charset="2"/>
              <a:buNone/>
            </a:pPr>
            <a:endParaRPr lang="en-PH" sz="2800" dirty="0"/>
          </a:p>
          <a:p>
            <a:pPr lvl="2"/>
            <a:endParaRPr lang="en-PH" sz="2800" dirty="0"/>
          </a:p>
          <a:p>
            <a:pPr marL="228600" indent="-228600">
              <a:buFont typeface="+mj-lt"/>
              <a:buAutoNum type="arabicPeriod"/>
            </a:pP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t>10</a:t>
            </a:fld>
            <a:endParaRPr lang="en-PH"/>
          </a:p>
        </p:txBody>
      </p:sp>
    </p:spTree>
    <p:extLst>
      <p:ext uri="{BB962C8B-B14F-4D97-AF65-F5344CB8AC3E}">
        <p14:creationId xmlns:p14="http://schemas.microsoft.com/office/powerpoint/2010/main" val="4104172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PH" sz="1400" dirty="0"/>
              <a:t>Be “ ASK-ABLE”- an ‘Ask-able parent is someone who “ CLICKS” with their adolescents</a:t>
            </a:r>
          </a:p>
          <a:p>
            <a:r>
              <a:rPr lang="en-PH" sz="1600" b="1" dirty="0">
                <a:solidFill>
                  <a:srgbClr val="FF0000"/>
                </a:solidFill>
              </a:rPr>
              <a:t>C</a:t>
            </a:r>
            <a:r>
              <a:rPr lang="en-PH" dirty="0"/>
              <a:t>an be easily approached for information and guidance</a:t>
            </a:r>
          </a:p>
          <a:p>
            <a:r>
              <a:rPr lang="en-PH" sz="1600" b="1" dirty="0">
                <a:solidFill>
                  <a:srgbClr val="FF0000"/>
                </a:solidFill>
              </a:rPr>
              <a:t>L</a:t>
            </a:r>
            <a:r>
              <a:rPr lang="en-PH" dirty="0"/>
              <a:t>istens to their adolescents  and tries to answer questions patiently and accurately</a:t>
            </a:r>
          </a:p>
          <a:p>
            <a:r>
              <a:rPr lang="en-PH" sz="1400" b="1" dirty="0">
                <a:solidFill>
                  <a:srgbClr val="FF0000"/>
                </a:solidFill>
              </a:rPr>
              <a:t>I</a:t>
            </a:r>
            <a:r>
              <a:rPr lang="en-PH" dirty="0"/>
              <a:t>s willing to keep talking until their adolescents are satisfied with the information</a:t>
            </a:r>
          </a:p>
          <a:p>
            <a:r>
              <a:rPr lang="en-PH" sz="1400" b="1" dirty="0">
                <a:solidFill>
                  <a:srgbClr val="FF0000"/>
                </a:solidFill>
              </a:rPr>
              <a:t>C</a:t>
            </a:r>
            <a:r>
              <a:rPr lang="en-PH" dirty="0"/>
              <a:t>an admit they do not have all the answers but will try to discover </a:t>
            </a:r>
          </a:p>
          <a:p>
            <a:r>
              <a:rPr lang="en-PH" sz="1600" b="1" dirty="0">
                <a:solidFill>
                  <a:srgbClr val="FF0000"/>
                </a:solidFill>
              </a:rPr>
              <a:t>K</a:t>
            </a:r>
            <a:r>
              <a:rPr lang="en-PH" dirty="0"/>
              <a:t>nows what an adolescent is able to understand and what information they require</a:t>
            </a:r>
          </a:p>
          <a:p>
            <a:r>
              <a:rPr lang="en-PH" sz="1600" b="1" dirty="0">
                <a:solidFill>
                  <a:srgbClr val="FF0000"/>
                </a:solidFill>
              </a:rPr>
              <a:t>S</a:t>
            </a:r>
            <a:r>
              <a:rPr lang="en-PH" dirty="0"/>
              <a:t>timulates their adolescents ta talk, interact and asks questions</a:t>
            </a:r>
          </a:p>
          <a:p>
            <a:pPr marL="228600" indent="-228600">
              <a:buFont typeface="+mj-lt"/>
              <a:buAutoNum type="arabicPeriod"/>
            </a:pPr>
            <a:endParaRPr lang="en-PH" dirty="0"/>
          </a:p>
          <a:p>
            <a:pPr marL="0" indent="0">
              <a:buFont typeface="+mj-lt"/>
              <a:buNone/>
            </a:pPr>
            <a:r>
              <a:rPr lang="en-PH" dirty="0"/>
              <a:t>Explain</a:t>
            </a:r>
            <a:r>
              <a:rPr lang="en-PH" baseline="0" dirty="0"/>
              <a:t> that some adolescents need an invitation to start talking. You can say ”tell me about your day in school”. Adolescents are more likely to share their ideas and feelings when they feel important</a:t>
            </a:r>
          </a:p>
          <a:p>
            <a:pPr marL="0" indent="0">
              <a:buFont typeface="+mj-lt"/>
              <a:buNone/>
            </a:pPr>
            <a:r>
              <a:rPr lang="en-PH" baseline="0" dirty="0"/>
              <a:t>Reward a question with, “I am glad you came to me”. It will teach your adolescent to approach you when they have other questions</a:t>
            </a:r>
          </a:p>
          <a:p>
            <a:pPr marL="0" indent="0">
              <a:buFont typeface="+mj-lt"/>
              <a:buNone/>
            </a:pPr>
            <a:r>
              <a:rPr lang="en-PH" baseline="0" dirty="0"/>
              <a:t>You need not wait for the adolescent to ask question. You need to decide what for them to know and tell them before crisis occurs.</a:t>
            </a: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11</a:t>
            </a:fld>
            <a:endParaRPr lang="en-PH">
              <a:solidFill>
                <a:prstClr val="black"/>
              </a:solidFill>
            </a:endParaRPr>
          </a:p>
        </p:txBody>
      </p:sp>
    </p:spTree>
    <p:extLst>
      <p:ext uri="{BB962C8B-B14F-4D97-AF65-F5344CB8AC3E}">
        <p14:creationId xmlns:p14="http://schemas.microsoft.com/office/powerpoint/2010/main" val="246495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PH" dirty="0"/>
              <a:t>Discuss the tips on how to be an “ask-able” parent</a:t>
            </a:r>
            <a:r>
              <a:rPr lang="en-PH" baseline="0" dirty="0"/>
              <a:t> using then mnemonic ART</a:t>
            </a:r>
          </a:p>
          <a:p>
            <a:r>
              <a:rPr lang="en-PH" sz="1200" dirty="0"/>
              <a:t>Being an  “ ASK-ABLE parent is a skill and an “ ART</a:t>
            </a:r>
          </a:p>
          <a:p>
            <a:pPr marL="0" indent="0">
              <a:buNone/>
            </a:pPr>
            <a:r>
              <a:rPr lang="en-PH" sz="1200" b="1" dirty="0">
                <a:solidFill>
                  <a:srgbClr val="00B050"/>
                </a:solidFill>
              </a:rPr>
              <a:t>A</a:t>
            </a:r>
            <a:r>
              <a:rPr lang="en-PH" sz="1200" dirty="0"/>
              <a:t>sk your adolescent what they think about things, issues, happenings, trends or anything they want to talk about. Take the initiative to start a conversation</a:t>
            </a:r>
            <a:endParaRPr lang="en-PH" dirty="0"/>
          </a:p>
          <a:p>
            <a:pPr marL="0" indent="0">
              <a:buNone/>
            </a:pPr>
            <a:r>
              <a:rPr lang="en-PH" sz="1200" b="1" dirty="0">
                <a:solidFill>
                  <a:srgbClr val="00B050"/>
                </a:solidFill>
              </a:rPr>
              <a:t>R</a:t>
            </a:r>
            <a:r>
              <a:rPr lang="en-PH" dirty="0"/>
              <a:t>ecognize /find “teachable moments”</a:t>
            </a:r>
          </a:p>
          <a:p>
            <a:pPr marL="0" indent="0">
              <a:buNone/>
            </a:pPr>
            <a:r>
              <a:rPr lang="en-PH" sz="1200" b="1" dirty="0">
                <a:solidFill>
                  <a:srgbClr val="00B050"/>
                </a:solidFill>
              </a:rPr>
              <a:t>T</a:t>
            </a:r>
            <a:r>
              <a:rPr lang="en-PH" dirty="0"/>
              <a:t>ake time to remind your adolescent that you are there for them if they ever have any questions. Always make time  for them to answer patiently and truthfully </a:t>
            </a:r>
          </a:p>
          <a:p>
            <a:pPr marL="0" indent="0">
              <a:buNone/>
            </a:pP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12</a:t>
            </a:fld>
            <a:endParaRPr lang="en-PH">
              <a:solidFill>
                <a:prstClr val="black"/>
              </a:solidFill>
            </a:endParaRPr>
          </a:p>
        </p:txBody>
      </p:sp>
    </p:spTree>
    <p:extLst>
      <p:ext uri="{BB962C8B-B14F-4D97-AF65-F5344CB8AC3E}">
        <p14:creationId xmlns:p14="http://schemas.microsoft.com/office/powerpoint/2010/main" val="48836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PH" dirty="0"/>
              <a:t>3. Discuss the</a:t>
            </a:r>
            <a:r>
              <a:rPr lang="en-PH" baseline="0" dirty="0"/>
              <a:t> 3</a:t>
            </a:r>
            <a:r>
              <a:rPr lang="en-PH" baseline="30000" dirty="0"/>
              <a:t>rd</a:t>
            </a:r>
            <a:r>
              <a:rPr lang="en-PH" baseline="0" dirty="0"/>
              <a:t> guideline which is </a:t>
            </a:r>
            <a:r>
              <a:rPr lang="en-PH" dirty="0"/>
              <a:t> Becoming aware of the </a:t>
            </a:r>
            <a:r>
              <a:rPr lang="en-PH" b="1" i="1" dirty="0">
                <a:solidFill>
                  <a:srgbClr val="1A2680"/>
                </a:solidFill>
              </a:rPr>
              <a:t>Questions behind the Question</a:t>
            </a:r>
          </a:p>
          <a:p>
            <a:pPr>
              <a:buFont typeface="Wingdings" panose="05000000000000000000" pitchFamily="2" charset="2"/>
              <a:buChar char="§"/>
            </a:pPr>
            <a:r>
              <a:rPr lang="en-PH" dirty="0"/>
              <a:t>Reassure your adolescent as often as possible (“Am I normal” is often hiding question about sexual development, thoughts and feelings)</a:t>
            </a:r>
          </a:p>
          <a:p>
            <a:pPr>
              <a:buFont typeface="Wingdings" panose="05000000000000000000" pitchFamily="2" charset="2"/>
              <a:buNone/>
            </a:pPr>
            <a:endParaRPr lang="en-PH" dirty="0"/>
          </a:p>
          <a:p>
            <a:pPr>
              <a:buFont typeface="Wingdings" panose="05000000000000000000" pitchFamily="2" charset="2"/>
              <a:buNone/>
            </a:pPr>
            <a:r>
              <a:rPr lang="en-PH" dirty="0"/>
              <a:t>Ask the participants if they agree with this statement and process they responses</a:t>
            </a:r>
          </a:p>
          <a:p>
            <a:pPr marL="0" indent="0">
              <a:buNone/>
            </a:pPr>
            <a:endParaRPr lang="en-PH" dirty="0"/>
          </a:p>
          <a:p>
            <a:pPr marL="0" marR="0" lvl="0" indent="0" algn="l" defTabSz="914400" rtl="0" eaLnBrk="1" fontAlgn="auto" latinLnBrk="0" hangingPunct="1">
              <a:lnSpc>
                <a:spcPct val="100000"/>
              </a:lnSpc>
              <a:spcBef>
                <a:spcPts val="0"/>
              </a:spcBef>
              <a:spcAft>
                <a:spcPts val="0"/>
              </a:spcAft>
              <a:buClrTx/>
              <a:buSzTx/>
              <a:buFontTx/>
              <a:buNone/>
              <a:tabLst/>
              <a:defRPr/>
            </a:pPr>
            <a:r>
              <a:rPr lang="en-PH" dirty="0"/>
              <a:t>4. You are the primary sexuality educator of your adolescents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PH" dirty="0"/>
              <a:t>Ask the participants about their experiences in discussion sexuality related matters with</a:t>
            </a:r>
            <a:r>
              <a:rPr lang="en-PH" baseline="0" dirty="0"/>
              <a:t> their adolescent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PH" baseline="0" dirty="0"/>
              <a:t>They want to talk to you about sexuality and to hear your values. Adolescents need , want and value the parent’s opinion. They unconsciously test to sees if you really mean what you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PH" baseline="0" dirty="0"/>
              <a:t>Adolescents find it uncomfortable to discuss such personal or sensitive concerns or affecting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PH" baseline="0" dirty="0"/>
              <a:t>It is in this aspect that parents can play a primary role in addressing sexually-related issues and concerns of their adolescents by being ask-able and maximizing teachable moments</a:t>
            </a:r>
            <a:endParaRPr lang="en-PH" dirty="0"/>
          </a:p>
          <a:p>
            <a:pPr marL="0" indent="0">
              <a:buNone/>
            </a:pP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13</a:t>
            </a:fld>
            <a:endParaRPr lang="en-PH">
              <a:solidFill>
                <a:prstClr val="black"/>
              </a:solidFill>
            </a:endParaRPr>
          </a:p>
        </p:txBody>
      </p:sp>
    </p:spTree>
    <p:extLst>
      <p:ext uri="{BB962C8B-B14F-4D97-AF65-F5344CB8AC3E}">
        <p14:creationId xmlns:p14="http://schemas.microsoft.com/office/powerpoint/2010/main" val="1999413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PH" dirty="0"/>
              <a:t>5.Remember that it is OKAY to feel </a:t>
            </a:r>
            <a:r>
              <a:rPr lang="en-PH" b="1" i="1" dirty="0">
                <a:solidFill>
                  <a:schemeClr val="tx2"/>
                </a:solidFill>
              </a:rPr>
              <a:t>Uncomfortable</a:t>
            </a:r>
          </a:p>
          <a:p>
            <a:pPr>
              <a:buFont typeface="Wingdings" panose="05000000000000000000" pitchFamily="2" charset="2"/>
              <a:buChar char="§"/>
            </a:pPr>
            <a:r>
              <a:rPr lang="en-PH" dirty="0"/>
              <a:t>Let them know that you feel uncomfortable, but you will talk to them anyway because you love and want to help them</a:t>
            </a:r>
          </a:p>
          <a:p>
            <a:pPr>
              <a:buFont typeface="Wingdings" panose="05000000000000000000" pitchFamily="2" charset="2"/>
              <a:buChar char="§"/>
            </a:pPr>
            <a:r>
              <a:rPr lang="en-PH" dirty="0"/>
              <a:t>Remember that adolescents often ask questions out of curiosity and not because they want to do something or to engage in the behavior they are asking about</a:t>
            </a:r>
          </a:p>
          <a:p>
            <a:pPr marL="0" indent="0">
              <a:buNone/>
            </a:pPr>
            <a:endParaRPr lang="en-PH" dirty="0"/>
          </a:p>
          <a:p>
            <a:pPr marL="0" indent="0">
              <a:buNone/>
            </a:pPr>
            <a:r>
              <a:rPr lang="en-PH" dirty="0"/>
              <a:t>Deepen discussion by asking participants to share topics  or experiences (</a:t>
            </a:r>
            <a:r>
              <a:rPr lang="en-PH" baseline="0" dirty="0"/>
              <a:t> related to sexuality, and other non-sexual behavior) that made them feel uncomfortable discussing with adolescents</a:t>
            </a:r>
          </a:p>
          <a:p>
            <a:pPr marL="0" indent="0">
              <a:buNone/>
            </a:pPr>
            <a:endParaRPr lang="en-PH" dirty="0"/>
          </a:p>
          <a:p>
            <a:pPr marL="0" indent="0">
              <a:buNone/>
            </a:pPr>
            <a:r>
              <a:rPr lang="en-PH" dirty="0"/>
              <a:t>6. LISTEN, LISTEN, LISTEN</a:t>
            </a:r>
          </a:p>
          <a:p>
            <a:r>
              <a:rPr lang="en-PH" dirty="0"/>
              <a:t>Ask them why they</a:t>
            </a:r>
            <a:r>
              <a:rPr lang="en-PH" baseline="0" dirty="0"/>
              <a:t> want to know and what they already know. This may help you prepare your answer. </a:t>
            </a:r>
            <a:r>
              <a:rPr lang="en-PH" dirty="0"/>
              <a:t>Be willing to listen to their concerns rather than your convenience. It is better to be told something that </a:t>
            </a:r>
            <a:r>
              <a:rPr lang="en-PH" dirty="0" err="1"/>
              <a:t>ypu</a:t>
            </a:r>
            <a:r>
              <a:rPr lang="en-PH" dirty="0"/>
              <a:t> disagree with than to have no communication at all.</a:t>
            </a:r>
          </a:p>
          <a:p>
            <a:r>
              <a:rPr lang="en-PH" dirty="0"/>
              <a:t>Listen for feelings.  There are no wrong feelings. Acknowledge the adolescent’s feelings and reflect on them</a:t>
            </a:r>
          </a:p>
          <a:p>
            <a:r>
              <a:rPr lang="en-PH" dirty="0"/>
              <a:t>Do not interpret, either repeat their words or use similar words to reflect their feelings</a:t>
            </a:r>
          </a:p>
          <a:p>
            <a:pPr marL="0" indent="0">
              <a:buNone/>
            </a:pP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14</a:t>
            </a:fld>
            <a:endParaRPr lang="en-PH">
              <a:solidFill>
                <a:prstClr val="black"/>
              </a:solidFill>
            </a:endParaRPr>
          </a:p>
        </p:txBody>
      </p:sp>
    </p:spTree>
    <p:extLst>
      <p:ext uri="{BB962C8B-B14F-4D97-AF65-F5344CB8AC3E}">
        <p14:creationId xmlns:p14="http://schemas.microsoft.com/office/powerpoint/2010/main" val="212659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dirty="0"/>
              <a:t>Discuss the other tips that</a:t>
            </a:r>
            <a:r>
              <a:rPr lang="en-PH" baseline="0" dirty="0"/>
              <a:t> can help parents talk with their adolescents.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PH" dirty="0"/>
              <a:t>Know and practice the message you want to share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dirty="0"/>
              <a:t>Talk to teens about risks whether it is illegal drugs/ substance abuse.,</a:t>
            </a:r>
            <a:r>
              <a:rPr lang="en-PH" baseline="0" dirty="0"/>
              <a:t> driving, premarital sex, smoking, drinking, and other and the worst that could happen when they indulge in these risk factors</a:t>
            </a:r>
          </a:p>
          <a:p>
            <a:pPr marL="0" indent="0">
              <a:buNone/>
            </a:pPr>
            <a:r>
              <a:rPr lang="en-PH" sz="1200" dirty="0"/>
              <a:t>2. Understand the adolescents point of view</a:t>
            </a:r>
          </a:p>
          <a:p>
            <a:pPr marL="0" indent="0">
              <a:buNone/>
            </a:pPr>
            <a:r>
              <a:rPr lang="en-PH" sz="1200" dirty="0"/>
              <a:t>3. Stay actively involved in their lives</a:t>
            </a:r>
          </a:p>
          <a:p>
            <a:pPr marL="0" indent="0">
              <a:buNone/>
            </a:pPr>
            <a:r>
              <a:rPr lang="en-PH" sz="1200" dirty="0"/>
              <a:t>4. Help the adolescent plan for the future</a:t>
            </a:r>
          </a:p>
          <a:p>
            <a:pPr marL="0" indent="0">
              <a:buNone/>
            </a:pPr>
            <a:r>
              <a:rPr lang="en-PH" sz="1200" dirty="0"/>
              <a:t>5. Be strong in your own ideals, values and beliefs</a:t>
            </a:r>
          </a:p>
          <a:p>
            <a:pPr marL="0" indent="0">
              <a:buNone/>
            </a:pPr>
            <a:r>
              <a:rPr lang="en-PH" sz="1200" dirty="0"/>
              <a:t>6. Talk with respect with your adolescent</a:t>
            </a:r>
          </a:p>
          <a:p>
            <a:pPr marL="0" indent="0">
              <a:buNone/>
            </a:pPr>
            <a:r>
              <a:rPr lang="en-PH" sz="1200" dirty="0"/>
              <a:t>7. Choose the right time and place</a:t>
            </a:r>
            <a:endParaRPr lang="en-PH" dirty="0"/>
          </a:p>
          <a:p>
            <a:pPr marL="0" indent="0">
              <a:buNone/>
            </a:pP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15</a:t>
            </a:fld>
            <a:endParaRPr lang="en-PH">
              <a:solidFill>
                <a:prstClr val="black"/>
              </a:solidFill>
            </a:endParaRPr>
          </a:p>
        </p:txBody>
      </p:sp>
    </p:spTree>
    <p:extLst>
      <p:ext uri="{BB962C8B-B14F-4D97-AF65-F5344CB8AC3E}">
        <p14:creationId xmlns:p14="http://schemas.microsoft.com/office/powerpoint/2010/main" val="2916268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PH" dirty="0"/>
              <a:t>Emphasize</a:t>
            </a:r>
            <a:r>
              <a:rPr lang="en-PH" baseline="0" dirty="0"/>
              <a:t> on the key messages of the session:</a:t>
            </a:r>
          </a:p>
          <a:p>
            <a:r>
              <a:rPr lang="en-PH" sz="1400" b="1" i="1" dirty="0">
                <a:solidFill>
                  <a:schemeClr val="tx2"/>
                </a:solidFill>
              </a:rPr>
              <a:t>Communication</a:t>
            </a:r>
            <a:r>
              <a:rPr lang="en-PH" sz="2400" dirty="0"/>
              <a:t> </a:t>
            </a:r>
            <a:r>
              <a:rPr lang="en-PH" sz="1400" dirty="0"/>
              <a:t>can be  great form of giving, the giving of self- revealing, giving of patient listening and understanding</a:t>
            </a:r>
          </a:p>
          <a:p>
            <a:r>
              <a:rPr lang="en-US" sz="1200" b="1" i="1" dirty="0">
                <a:solidFill>
                  <a:schemeClr val="tx2"/>
                </a:solidFill>
              </a:rPr>
              <a:t>Conversation</a:t>
            </a:r>
            <a:r>
              <a:rPr lang="en-US" sz="1200" dirty="0"/>
              <a:t> is greatly needed </a:t>
            </a:r>
          </a:p>
          <a:p>
            <a:r>
              <a:rPr lang="en-PH" sz="1200" dirty="0"/>
              <a:t>Parents have a primary role in addressing sexuality related issues and concerns  by being </a:t>
            </a:r>
            <a:r>
              <a:rPr lang="en-PH" sz="1200" b="1" dirty="0">
                <a:solidFill>
                  <a:srgbClr val="00B050"/>
                </a:solidFill>
              </a:rPr>
              <a:t>“ASK-ABLE</a:t>
            </a:r>
            <a:r>
              <a:rPr lang="en-PH" sz="1200" dirty="0"/>
              <a:t>” and maximizing “</a:t>
            </a:r>
            <a:r>
              <a:rPr lang="en-PH" sz="1200" b="1" dirty="0">
                <a:solidFill>
                  <a:srgbClr val="00B050"/>
                </a:solidFill>
              </a:rPr>
              <a:t>TEACHABLE MOMENTS</a:t>
            </a:r>
            <a:r>
              <a:rPr lang="en-PH"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PH" sz="1200" dirty="0"/>
              <a:t>Share your feelings, values and beliefs. Tell the</a:t>
            </a:r>
            <a:r>
              <a:rPr lang="en-PH" sz="1200" baseline="0" dirty="0"/>
              <a:t> adolescent why you feel the way you do.</a:t>
            </a:r>
          </a:p>
          <a:p>
            <a:r>
              <a:rPr lang="en-PH" sz="1200" dirty="0"/>
              <a:t>Remember to tell them that you </a:t>
            </a:r>
            <a:r>
              <a:rPr lang="en-PH" sz="1200" b="1" i="1" dirty="0">
                <a:solidFill>
                  <a:schemeClr val="tx2"/>
                </a:solidFill>
              </a:rPr>
              <a:t>care</a:t>
            </a:r>
            <a:r>
              <a:rPr lang="en-PH" sz="1200" dirty="0"/>
              <a:t> about their </a:t>
            </a:r>
            <a:r>
              <a:rPr lang="en-PH" sz="1200" b="1" i="1" dirty="0">
                <a:solidFill>
                  <a:srgbClr val="FF0000"/>
                </a:solidFill>
              </a:rPr>
              <a:t>happiness</a:t>
            </a:r>
            <a:r>
              <a:rPr lang="en-PH" sz="1200" dirty="0"/>
              <a:t> and </a:t>
            </a:r>
            <a:r>
              <a:rPr lang="en-PH" sz="1200" b="1" i="1" dirty="0">
                <a:solidFill>
                  <a:srgbClr val="FF0000"/>
                </a:solidFill>
              </a:rPr>
              <a:t>well being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PH" sz="1200" b="0" i="0" dirty="0">
                <a:solidFill>
                  <a:srgbClr val="FF0000"/>
                </a:solidFill>
              </a:rPr>
              <a:t>Know</a:t>
            </a:r>
            <a:r>
              <a:rPr lang="en-PH" sz="1200" b="0" i="0" baseline="0" dirty="0">
                <a:solidFill>
                  <a:srgbClr val="FF0000"/>
                </a:solidFill>
              </a:rPr>
              <a:t> how sexuality is being taught in school and in faith communities – find out what your adolescent’s schools are teaching about these topics. Other groups can help. It is often helpful when professionals lead talks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PH" sz="1200" b="0" i="0" dirty="0">
              <a:solidFill>
                <a:srgbClr val="FF0000"/>
              </a:solidFill>
            </a:endParaRPr>
          </a:p>
          <a:p>
            <a:pPr marL="171450" indent="-171450">
              <a:buFont typeface="Wingdings" panose="05000000000000000000" pitchFamily="2" charset="2"/>
              <a:buChar char="§"/>
            </a:pPr>
            <a:endParaRPr lang="en-PH" sz="1200" dirty="0"/>
          </a:p>
          <a:p>
            <a:pPr marL="228600" indent="-228600">
              <a:buFont typeface="+mj-lt"/>
              <a:buAutoNum type="arabicPeriod"/>
            </a:pP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16</a:t>
            </a:fld>
            <a:endParaRPr lang="en-PH">
              <a:solidFill>
                <a:prstClr val="black"/>
              </a:solidFill>
            </a:endParaRPr>
          </a:p>
        </p:txBody>
      </p:sp>
    </p:spTree>
    <p:extLst>
      <p:ext uri="{BB962C8B-B14F-4D97-AF65-F5344CB8AC3E}">
        <p14:creationId xmlns:p14="http://schemas.microsoft.com/office/powerpoint/2010/main" val="339681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End</a:t>
            </a:r>
            <a:r>
              <a:rPr lang="en-US" baseline="0" dirty="0"/>
              <a:t> the session a closing activity where parents can write a love letter for their adolescents. The latter shall contain the things that participants would like to communicate to </a:t>
            </a:r>
            <a:r>
              <a:rPr lang="en-US" baseline="0"/>
              <a:t>their adolescents. </a:t>
            </a:r>
            <a:r>
              <a:rPr lang="en-US" baseline="0" dirty="0"/>
              <a:t>Distribute papers and pens.</a:t>
            </a:r>
          </a:p>
          <a:p>
            <a:endParaRPr lang="en-US" baseline="0" dirty="0"/>
          </a:p>
          <a:p>
            <a:r>
              <a:rPr lang="en-US" baseline="0" dirty="0"/>
              <a:t>Tell the parents that they may give the letter when they reach home.</a:t>
            </a:r>
            <a:endParaRPr lang="en-US" dirty="0"/>
          </a:p>
        </p:txBody>
      </p:sp>
      <p:sp>
        <p:nvSpPr>
          <p:cNvPr id="4" name="Slide Number Placeholder 3"/>
          <p:cNvSpPr>
            <a:spLocks noGrp="1"/>
          </p:cNvSpPr>
          <p:nvPr>
            <p:ph type="sldNum" sz="quarter" idx="5"/>
          </p:nvPr>
        </p:nvSpPr>
        <p:spPr/>
        <p:txBody>
          <a:bodyPr/>
          <a:lstStyle/>
          <a:p>
            <a:pPr>
              <a:defRPr/>
            </a:pPr>
            <a:fld id="{8F19473F-A18A-46BF-88C0-E8556AB10F03}"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51670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PH" dirty="0"/>
              <a:t>Articulate the Session Objectives</a:t>
            </a:r>
          </a:p>
          <a:p>
            <a:pPr marL="0" indent="0">
              <a:buFont typeface="+mj-lt"/>
              <a:buNone/>
            </a:pPr>
            <a:r>
              <a:rPr lang="en-PH"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1EC7AFCD-6EF6-4564-9EAC-3430485BDE6D}" type="slidenum">
              <a:rPr lang="en-PH" smtClean="0"/>
              <a:t>2</a:t>
            </a:fld>
            <a:endParaRPr lang="en-PH"/>
          </a:p>
        </p:txBody>
      </p:sp>
    </p:spTree>
    <p:extLst>
      <p:ext uri="{BB962C8B-B14F-4D97-AF65-F5344CB8AC3E}">
        <p14:creationId xmlns:p14="http://schemas.microsoft.com/office/powerpoint/2010/main" val="355698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PH" dirty="0">
                <a:latin typeface="Arial" panose="020B0604020202020204" pitchFamily="34" charset="0"/>
                <a:cs typeface="Arial" panose="020B0604020202020204" pitchFamily="34" charset="0"/>
              </a:rPr>
              <a:t>Give instructions to the Structured Learning</a:t>
            </a:r>
            <a:r>
              <a:rPr lang="en-PH" baseline="0" dirty="0">
                <a:latin typeface="Arial" panose="020B0604020202020204" pitchFamily="34" charset="0"/>
                <a:cs typeface="Arial" panose="020B0604020202020204" pitchFamily="34" charset="0"/>
              </a:rPr>
              <a:t> Exercise</a:t>
            </a:r>
          </a:p>
          <a:p>
            <a:pPr marL="228600" indent="-228600">
              <a:buFont typeface="+mj-lt"/>
              <a:buAutoNum type="arabicPeriod"/>
            </a:pPr>
            <a:r>
              <a:rPr lang="en-PH" dirty="0">
                <a:latin typeface="Arial" panose="020B0604020202020204" pitchFamily="34" charset="0"/>
                <a:cs typeface="Arial" panose="020B0604020202020204" pitchFamily="34" charset="0"/>
              </a:rPr>
              <a:t>Ask</a:t>
            </a:r>
            <a:r>
              <a:rPr lang="en-PH" baseline="0" dirty="0">
                <a:latin typeface="Arial" panose="020B0604020202020204" pitchFamily="34" charset="0"/>
                <a:cs typeface="Arial" panose="020B0604020202020204" pitchFamily="34" charset="0"/>
              </a:rPr>
              <a:t> the participants (couple) to sit back to back</a:t>
            </a:r>
          </a:p>
          <a:p>
            <a:pPr marL="228600" indent="-228600">
              <a:buFont typeface="+mj-lt"/>
              <a:buAutoNum type="arabicPeriod"/>
            </a:pPr>
            <a:r>
              <a:rPr lang="en-PH" baseline="0" dirty="0">
                <a:latin typeface="Arial" panose="020B0604020202020204" pitchFamily="34" charset="0"/>
                <a:cs typeface="Arial" panose="020B0604020202020204" pitchFamily="34" charset="0"/>
              </a:rPr>
              <a:t>Distribute </a:t>
            </a:r>
            <a:r>
              <a:rPr lang="en-PH" baseline="0" dirty="0" err="1">
                <a:latin typeface="Arial" panose="020B0604020202020204" pitchFamily="34" charset="0"/>
                <a:cs typeface="Arial" panose="020B0604020202020204" pitchFamily="34" charset="0"/>
              </a:rPr>
              <a:t>metacards</a:t>
            </a:r>
            <a:r>
              <a:rPr lang="en-PH" baseline="0" dirty="0">
                <a:latin typeface="Arial" panose="020B0604020202020204" pitchFamily="34" charset="0"/>
                <a:cs typeface="Arial" panose="020B0604020202020204" pitchFamily="34" charset="0"/>
              </a:rPr>
              <a:t> and pens</a:t>
            </a:r>
          </a:p>
          <a:p>
            <a:pPr marL="228600" indent="-228600">
              <a:buFont typeface="+mj-lt"/>
              <a:buAutoNum type="arabicPeriod"/>
            </a:pPr>
            <a:r>
              <a:rPr lang="en-PH" baseline="0" dirty="0">
                <a:latin typeface="Arial" panose="020B0604020202020204" pitchFamily="34" charset="0"/>
                <a:cs typeface="Arial" panose="020B0604020202020204" pitchFamily="34" charset="0"/>
              </a:rPr>
              <a:t>Tell them that you will be asking them questions and write the answers on the  </a:t>
            </a:r>
            <a:r>
              <a:rPr lang="en-PH" baseline="0" dirty="0" err="1">
                <a:latin typeface="Arial" panose="020B0604020202020204" pitchFamily="34" charset="0"/>
                <a:cs typeface="Arial" panose="020B0604020202020204" pitchFamily="34" charset="0"/>
              </a:rPr>
              <a:t>metacards</a:t>
            </a:r>
            <a:endParaRPr lang="en-PH" baseline="0" dirty="0">
              <a:latin typeface="Arial" panose="020B0604020202020204" pitchFamily="34" charset="0"/>
              <a:cs typeface="Arial" panose="020B0604020202020204" pitchFamily="34" charset="0"/>
            </a:endParaRPr>
          </a:p>
          <a:p>
            <a:pPr marL="228600" indent="-228600">
              <a:buFont typeface="+mj-lt"/>
              <a:buAutoNum type="arabicPeriod"/>
            </a:pPr>
            <a:r>
              <a:rPr lang="en-PH" baseline="0" dirty="0">
                <a:latin typeface="Arial" panose="020B0604020202020204" pitchFamily="34" charset="0"/>
                <a:cs typeface="Arial" panose="020B0604020202020204" pitchFamily="34" charset="0"/>
              </a:rPr>
              <a:t>To earn a point, couples should have the same answers . The couple with the most number of points wins</a:t>
            </a:r>
          </a:p>
          <a:p>
            <a:pPr marL="0" indent="0">
              <a:buFont typeface="Wingdings" panose="05000000000000000000" pitchFamily="2" charset="2"/>
              <a:buNone/>
            </a:pPr>
            <a:r>
              <a:rPr lang="en-PH" baseline="0" dirty="0">
                <a:latin typeface="Arial" panose="020B0604020202020204" pitchFamily="34" charset="0"/>
                <a:cs typeface="Arial" panose="020B0604020202020204" pitchFamily="34" charset="0"/>
              </a:rPr>
              <a:t>5. If the couple has more than one adolescent, let them decide to choose a particular child as the subject for the following questions:</a:t>
            </a:r>
          </a:p>
          <a:p>
            <a:pPr marL="628650" lvl="1" indent="-171450">
              <a:buFont typeface="Wingdings" panose="05000000000000000000" pitchFamily="2" charset="2"/>
              <a:buChar char="§"/>
            </a:pPr>
            <a:r>
              <a:rPr lang="en-PH" sz="1200" dirty="0">
                <a:solidFill>
                  <a:prstClr val="black"/>
                </a:solidFill>
                <a:latin typeface="Arial" panose="020B0604020202020204" pitchFamily="34" charset="0"/>
                <a:cs typeface="Arial" panose="020B0604020202020204" pitchFamily="34" charset="0"/>
              </a:rPr>
              <a:t>What is your adolescent's ambition in life?</a:t>
            </a:r>
          </a:p>
          <a:p>
            <a:pPr marL="628650" lvl="1" indent="-171450">
              <a:buFont typeface="Wingdings" panose="05000000000000000000" pitchFamily="2" charset="2"/>
              <a:buChar char="§"/>
            </a:pPr>
            <a:r>
              <a:rPr lang="en-PH" sz="1200" dirty="0">
                <a:solidFill>
                  <a:prstClr val="black"/>
                </a:solidFill>
                <a:latin typeface="Arial" panose="020B0604020202020204" pitchFamily="34" charset="0"/>
                <a:cs typeface="Arial" panose="020B0604020202020204" pitchFamily="34" charset="0"/>
              </a:rPr>
              <a:t>What would  your adolescent like to do on a weekend?</a:t>
            </a:r>
          </a:p>
          <a:p>
            <a:pPr marL="628650" lvl="1" indent="-171450">
              <a:buFont typeface="Wingdings" panose="05000000000000000000" pitchFamily="2" charset="2"/>
              <a:buChar char="§"/>
            </a:pPr>
            <a:r>
              <a:rPr lang="en-PH" sz="1200" dirty="0">
                <a:solidFill>
                  <a:prstClr val="black"/>
                </a:solidFill>
                <a:latin typeface="Arial" panose="020B0604020202020204" pitchFamily="34" charset="0"/>
                <a:cs typeface="Arial" panose="020B0604020202020204" pitchFamily="34" charset="0"/>
              </a:rPr>
              <a:t>Who is your adolescent’s role model?</a:t>
            </a:r>
          </a:p>
          <a:p>
            <a:pPr marL="628650" lvl="1" indent="-171450">
              <a:buFont typeface="Wingdings" panose="05000000000000000000" pitchFamily="2" charset="2"/>
              <a:buChar char="§"/>
            </a:pPr>
            <a:r>
              <a:rPr lang="en-PH" sz="1200" dirty="0">
                <a:solidFill>
                  <a:prstClr val="black"/>
                </a:solidFill>
                <a:latin typeface="Arial" panose="020B0604020202020204" pitchFamily="34" charset="0"/>
                <a:cs typeface="Arial" panose="020B0604020202020204" pitchFamily="34" charset="0"/>
              </a:rPr>
              <a:t>What quality in you appeals to your adolescent most?</a:t>
            </a:r>
          </a:p>
          <a:p>
            <a:pPr marL="628650" lvl="1" indent="-171450">
              <a:buFont typeface="Wingdings" panose="05000000000000000000" pitchFamily="2" charset="2"/>
              <a:buChar char="§"/>
            </a:pPr>
            <a:r>
              <a:rPr lang="en-PH" sz="1200" dirty="0">
                <a:solidFill>
                  <a:prstClr val="black"/>
                </a:solidFill>
                <a:latin typeface="Arial" panose="020B0604020202020204" pitchFamily="34" charset="0"/>
                <a:cs typeface="Arial" panose="020B0604020202020204" pitchFamily="34" charset="0"/>
              </a:rPr>
              <a:t>What would your adolescent like to change about his/her life?</a:t>
            </a:r>
          </a:p>
          <a:p>
            <a:pPr marL="628650" lvl="1" indent="-171450">
              <a:buFont typeface="Wingdings" panose="05000000000000000000" pitchFamily="2" charset="2"/>
              <a:buChar char="§"/>
            </a:pPr>
            <a:r>
              <a:rPr lang="en-PH" sz="1200" dirty="0">
                <a:solidFill>
                  <a:prstClr val="black"/>
                </a:solidFill>
                <a:latin typeface="Arial" panose="020B0604020202020204" pitchFamily="34" charset="0"/>
                <a:cs typeface="Arial" panose="020B0604020202020204" pitchFamily="34" charset="0"/>
              </a:rPr>
              <a:t>Who is your adolescent’s best friend</a:t>
            </a:r>
          </a:p>
          <a:p>
            <a:pPr marL="628650" lvl="1" indent="-171450">
              <a:buFont typeface="Wingdings" panose="05000000000000000000" pitchFamily="2" charset="2"/>
              <a:buChar char="§"/>
            </a:pPr>
            <a:r>
              <a:rPr lang="en-PH" sz="1200" dirty="0">
                <a:solidFill>
                  <a:prstClr val="black"/>
                </a:solidFill>
                <a:latin typeface="Arial" panose="020B0604020202020204" pitchFamily="34" charset="0"/>
                <a:cs typeface="Arial" panose="020B0604020202020204" pitchFamily="34" charset="0"/>
              </a:rPr>
              <a:t>Where would your adolescent like to go for a holiday?</a:t>
            </a:r>
          </a:p>
          <a:p>
            <a:pPr marL="0" lvl="0" indent="0">
              <a:buFont typeface="Wingdings" panose="05000000000000000000" pitchFamily="2" charset="2"/>
              <a:buNone/>
            </a:pPr>
            <a:r>
              <a:rPr lang="en-PH" sz="1200" dirty="0">
                <a:solidFill>
                  <a:prstClr val="black"/>
                </a:solidFill>
                <a:latin typeface="Arial" panose="020B0604020202020204" pitchFamily="34" charset="0"/>
                <a:cs typeface="Arial" panose="020B0604020202020204" pitchFamily="34" charset="0"/>
              </a:rPr>
              <a:t>6. Facilitator takes note of the answers.</a:t>
            </a:r>
            <a:r>
              <a:rPr lang="en-PH" sz="1200" baseline="0" dirty="0">
                <a:solidFill>
                  <a:prstClr val="black"/>
                </a:solidFill>
                <a:latin typeface="Arial" panose="020B0604020202020204" pitchFamily="34" charset="0"/>
                <a:cs typeface="Arial" panose="020B0604020202020204" pitchFamily="34" charset="0"/>
              </a:rPr>
              <a:t> </a:t>
            </a:r>
          </a:p>
          <a:p>
            <a:pPr marL="0" lvl="0" indent="0">
              <a:buFont typeface="Wingdings" panose="05000000000000000000" pitchFamily="2" charset="2"/>
              <a:buNone/>
            </a:pPr>
            <a:endParaRPr lang="en-PH" sz="12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PH"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3</a:t>
            </a:fld>
            <a:endParaRPr lang="en-PH">
              <a:solidFill>
                <a:prstClr val="black"/>
              </a:solidFill>
            </a:endParaRPr>
          </a:p>
        </p:txBody>
      </p:sp>
    </p:spTree>
    <p:extLst>
      <p:ext uri="{BB962C8B-B14F-4D97-AF65-F5344CB8AC3E}">
        <p14:creationId xmlns:p14="http://schemas.microsoft.com/office/powerpoint/2010/main" val="119852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PH" sz="1200" dirty="0">
                <a:solidFill>
                  <a:prstClr val="black"/>
                </a:solidFill>
                <a:latin typeface="Arial" panose="020B0604020202020204" pitchFamily="34" charset="0"/>
                <a:cs typeface="Arial" panose="020B0604020202020204" pitchFamily="34" charset="0"/>
              </a:rPr>
              <a:t>Facilitator takes note of the answers.</a:t>
            </a:r>
            <a:r>
              <a:rPr lang="en-PH" sz="1200" baseline="0" dirty="0">
                <a:solidFill>
                  <a:prstClr val="black"/>
                </a:solidFill>
                <a:latin typeface="Arial" panose="020B0604020202020204" pitchFamily="34" charset="0"/>
                <a:cs typeface="Arial" panose="020B0604020202020204" pitchFamily="34" charset="0"/>
              </a:rPr>
              <a:t> </a:t>
            </a:r>
          </a:p>
          <a:p>
            <a:pPr marL="228600" lvl="0" indent="-228600">
              <a:buFont typeface="+mj-lt"/>
              <a:buAutoNum type="arabicPeriod"/>
            </a:pPr>
            <a:r>
              <a:rPr lang="en-PH" sz="1200" baseline="0" dirty="0">
                <a:solidFill>
                  <a:prstClr val="black"/>
                </a:solidFill>
                <a:latin typeface="Arial" panose="020B0604020202020204" pitchFamily="34" charset="0"/>
                <a:cs typeface="Arial" panose="020B0604020202020204" pitchFamily="34" charset="0"/>
              </a:rPr>
              <a:t>Process activity by asking the parents, </a:t>
            </a:r>
            <a:r>
              <a:rPr lang="en-PH" sz="1200" dirty="0">
                <a:solidFill>
                  <a:prstClr val="black"/>
                </a:solidFill>
                <a:latin typeface="Arial" panose="020B0604020202020204" pitchFamily="34" charset="0"/>
                <a:cs typeface="Arial" panose="020B0604020202020204" pitchFamily="34" charset="0"/>
              </a:rPr>
              <a:t>Was the activity easy or difficult? Why </a:t>
            </a:r>
            <a:r>
              <a:rPr lang="en-PH" sz="1200" baseline="0" dirty="0">
                <a:solidFill>
                  <a:prstClr val="black"/>
                </a:solidFill>
                <a:latin typeface="Arial" panose="020B0604020202020204" pitchFamily="34" charset="0"/>
                <a:cs typeface="Arial" panose="020B0604020202020204" pitchFamily="34" charset="0"/>
              </a:rPr>
              <a:t> </a:t>
            </a:r>
          </a:p>
          <a:p>
            <a:pPr marL="228600" lvl="0" indent="-228600">
              <a:buFont typeface="+mj-lt"/>
              <a:buAutoNum type="arabicPeriod"/>
            </a:pPr>
            <a:r>
              <a:rPr lang="en-PH" sz="1200" baseline="0" dirty="0">
                <a:solidFill>
                  <a:prstClr val="black"/>
                </a:solidFill>
                <a:latin typeface="Arial" panose="020B0604020202020204" pitchFamily="34" charset="0"/>
                <a:cs typeface="Arial" panose="020B0604020202020204" pitchFamily="34" charset="0"/>
              </a:rPr>
              <a:t>What did you learn from the activity? How much time did you spend talking/communicating with your children?</a:t>
            </a:r>
          </a:p>
          <a:p>
            <a:pPr marL="228600" lvl="0" indent="-228600">
              <a:buFont typeface="+mj-lt"/>
              <a:buAutoNum type="arabicPeriod"/>
            </a:pPr>
            <a:r>
              <a:rPr lang="en-PH" sz="1200" baseline="0" dirty="0">
                <a:solidFill>
                  <a:prstClr val="black"/>
                </a:solidFill>
                <a:latin typeface="Arial" panose="020B0604020202020204" pitchFamily="34" charset="0"/>
                <a:cs typeface="Arial" panose="020B0604020202020204" pitchFamily="34" charset="0"/>
              </a:rPr>
              <a:t>Publish the answers then relate to the next slide on </a:t>
            </a:r>
            <a:endParaRPr lang="en-PH" sz="1200" dirty="0">
              <a:solidFill>
                <a:prstClr val="black"/>
              </a:solidFill>
              <a:latin typeface="Arial" panose="020B0604020202020204" pitchFamily="34" charset="0"/>
              <a:cs typeface="Arial" panose="020B0604020202020204" pitchFamily="34" charset="0"/>
            </a:endParaRPr>
          </a:p>
          <a:p>
            <a:pPr marL="628650" lvl="1" indent="-171450">
              <a:buFont typeface="Wingdings" panose="05000000000000000000" pitchFamily="2" charset="2"/>
              <a:buChar char="§"/>
            </a:pPr>
            <a:endParaRPr lang="en-PH" sz="1200"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PH"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4</a:t>
            </a:fld>
            <a:endParaRPr lang="en-PH">
              <a:solidFill>
                <a:prstClr val="black"/>
              </a:solidFill>
            </a:endParaRPr>
          </a:p>
        </p:txBody>
      </p:sp>
    </p:spTree>
    <p:extLst>
      <p:ext uri="{BB962C8B-B14F-4D97-AF65-F5344CB8AC3E}">
        <p14:creationId xmlns:p14="http://schemas.microsoft.com/office/powerpoint/2010/main" val="129561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PH" dirty="0"/>
              <a:t>Ask participants : Do you still treat your adolescents</a:t>
            </a:r>
            <a:r>
              <a:rPr lang="en-PH" baseline="0" dirty="0"/>
              <a:t> as children by constantly nagging or reminding them about their chores, assignment responsibilities and others? Draw real life experiences and deepen discussion. Publish answers.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PH" dirty="0"/>
              <a:t>Communication can be  great form of giving, the giving of self- revealing, giving of patient listening and understanding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Arial" panose="020B0604020202020204" pitchFamily="34" charset="0"/>
                <a:cs typeface="Arial" panose="020B0604020202020204" pitchFamily="34" charset="0"/>
              </a:rPr>
              <a:t>Parent’s </a:t>
            </a:r>
            <a:r>
              <a:rPr lang="en-US" sz="1200" i="1" dirty="0">
                <a:latin typeface="Arial" panose="020B0604020202020204" pitchFamily="34" charset="0"/>
                <a:cs typeface="Arial" panose="020B0604020202020204" pitchFamily="34" charset="0"/>
              </a:rPr>
              <a:t>challenge</a:t>
            </a:r>
            <a:r>
              <a:rPr lang="en-US" sz="1200" dirty="0">
                <a:latin typeface="Arial" panose="020B0604020202020204" pitchFamily="34" charset="0"/>
                <a:cs typeface="Arial" panose="020B0604020202020204" pitchFamily="34" charset="0"/>
              </a:rPr>
              <a:t> in communication: </a:t>
            </a:r>
          </a:p>
          <a:p>
            <a:pPr marL="457200" indent="-457200">
              <a:buFont typeface="Arial" panose="020B0604020202020204" pitchFamily="34" charset="0"/>
              <a:buChar char="•"/>
            </a:pPr>
            <a:r>
              <a:rPr lang="en-US" sz="1200" dirty="0">
                <a:latin typeface="Arial" panose="020B0604020202020204" pitchFamily="34" charset="0"/>
                <a:cs typeface="Arial" panose="020B0604020202020204" pitchFamily="34" charset="0"/>
              </a:rPr>
              <a:t>Obsession to instruct and constantly remind or nag them, instead of talking and listening to them</a:t>
            </a:r>
          </a:p>
          <a:p>
            <a:pPr marL="457200" indent="-457200">
              <a:buFont typeface="Arial" panose="020B0604020202020204" pitchFamily="34" charset="0"/>
              <a:buChar char="•"/>
            </a:pPr>
            <a:r>
              <a:rPr lang="en-US" sz="1200" dirty="0">
                <a:latin typeface="Arial" panose="020B0604020202020204" pitchFamily="34" charset="0"/>
                <a:cs typeface="Arial" panose="020B0604020202020204" pitchFamily="34" charset="0"/>
              </a:rPr>
              <a:t>Treat adolescents as young adult and not like a child</a:t>
            </a:r>
          </a:p>
          <a:p>
            <a:pPr marL="228600" indent="-228600">
              <a:buFont typeface="+mj-lt"/>
              <a:buAutoNum type="arabicPeriod"/>
            </a:pP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t>5</a:t>
            </a:fld>
            <a:endParaRPr lang="en-PH"/>
          </a:p>
        </p:txBody>
      </p:sp>
    </p:spTree>
    <p:extLst>
      <p:ext uri="{BB962C8B-B14F-4D97-AF65-F5344CB8AC3E}">
        <p14:creationId xmlns:p14="http://schemas.microsoft.com/office/powerpoint/2010/main" val="184637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PH" dirty="0"/>
              <a:t>Do you monitor your adolescent’s internet</a:t>
            </a:r>
            <a:r>
              <a:rPr lang="en-PH" baseline="0" dirty="0"/>
              <a:t> use, computer games , magazines they read, music or bands they listen? Draw out responses  and deepen discussion how technology and media affect communication between parents and adolescents. Publish answers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latin typeface="Arial" panose="020B0604020202020204" pitchFamily="34" charset="0"/>
                <a:cs typeface="Arial" panose="020B0604020202020204" pitchFamily="34" charset="0"/>
              </a:rPr>
              <a:t>Explain that exposure to TV, music, videos, computer games , internet and other forms of media can influence communication</a:t>
            </a:r>
            <a:r>
              <a:rPr lang="en-US" sz="1200" baseline="0" dirty="0">
                <a:latin typeface="Arial" panose="020B0604020202020204" pitchFamily="34" charset="0"/>
                <a:cs typeface="Arial" panose="020B0604020202020204" pitchFamily="34" charset="0"/>
              </a:rPr>
              <a:t> between parents and adolescents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latin typeface="Arial" panose="020B0604020202020204" pitchFamily="34" charset="0"/>
                <a:cs typeface="Arial" panose="020B0604020202020204" pitchFamily="34" charset="0"/>
              </a:rPr>
              <a:t>Emphasize that parents </a:t>
            </a:r>
            <a:r>
              <a:rPr lang="en-US" sz="1200" dirty="0">
                <a:latin typeface="Arial" panose="020B0604020202020204" pitchFamily="34" charset="0"/>
                <a:cs typeface="Arial" panose="020B0604020202020204" pitchFamily="34" charset="0"/>
              </a:rPr>
              <a:t>should remember that the media and internet access can provide endless possibilities of negative and positive influence in the adolescents’ lives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latin typeface="Arial" panose="020B0604020202020204" pitchFamily="34" charset="0"/>
              <a:cs typeface="Arial" panose="020B0604020202020204" pitchFamily="34" charset="0"/>
            </a:endParaRPr>
          </a:p>
          <a:p>
            <a:pPr marL="228600" indent="-228600">
              <a:buFont typeface="+mj-lt"/>
              <a:buAutoNum type="arabicPeriod"/>
            </a:pP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t>6</a:t>
            </a:fld>
            <a:endParaRPr lang="en-PH"/>
          </a:p>
        </p:txBody>
      </p:sp>
    </p:spTree>
    <p:extLst>
      <p:ext uri="{BB962C8B-B14F-4D97-AF65-F5344CB8AC3E}">
        <p14:creationId xmlns:p14="http://schemas.microsoft.com/office/powerpoint/2010/main" val="1807593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PH" dirty="0"/>
              <a:t>Ask </a:t>
            </a:r>
            <a:r>
              <a:rPr lang="en-US" dirty="0"/>
              <a:t>What is needed in a world of technology and media?</a:t>
            </a:r>
          </a:p>
          <a:p>
            <a:pPr marL="228600" indent="-228600">
              <a:buFont typeface="+mj-lt"/>
              <a:buAutoNum type="arabicPeriod"/>
            </a:pPr>
            <a:r>
              <a:rPr lang="en-PH" dirty="0"/>
              <a:t>Tell that </a:t>
            </a:r>
            <a:r>
              <a:rPr lang="en-US" sz="1200" b="1" i="1" dirty="0">
                <a:solidFill>
                  <a:srgbClr val="FF0000"/>
                </a:solidFill>
                <a:latin typeface="Arial" panose="020B0604020202020204" pitchFamily="34" charset="0"/>
                <a:cs typeface="Arial" panose="020B0604020202020204" pitchFamily="34" charset="0"/>
              </a:rPr>
              <a:t>Conversation</a:t>
            </a:r>
            <a:r>
              <a:rPr lang="en-US" sz="1200" dirty="0">
                <a:latin typeface="Arial" panose="020B0604020202020204" pitchFamily="34" charset="0"/>
                <a:cs typeface="Arial" panose="020B0604020202020204" pitchFamily="34" charset="0"/>
              </a:rPr>
              <a:t> is greatly needed.  Ask why and discuss</a:t>
            </a:r>
            <a:r>
              <a:rPr lang="en-US" sz="1200" baseline="0" dirty="0">
                <a:latin typeface="Arial" panose="020B0604020202020204" pitchFamily="34" charset="0"/>
                <a:cs typeface="Arial" panose="020B0604020202020204" pitchFamily="34" charset="0"/>
              </a:rPr>
              <a:t> with participants/</a:t>
            </a:r>
            <a:endParaRPr lang="en-US" sz="1200" dirty="0">
              <a:latin typeface="Arial" panose="020B0604020202020204" pitchFamily="34" charset="0"/>
              <a:cs typeface="Arial" panose="020B0604020202020204" pitchFamily="34" charset="0"/>
            </a:endParaRPr>
          </a:p>
          <a:p>
            <a:pPr marL="228600" indent="-228600">
              <a:buFont typeface="+mj-lt"/>
              <a:buAutoNum type="arabicPeriod"/>
            </a:pPr>
            <a:r>
              <a:rPr lang="en-US" sz="1200" dirty="0">
                <a:latin typeface="Arial" panose="020B0604020202020204" pitchFamily="34" charset="0"/>
                <a:cs typeface="Arial" panose="020B0604020202020204" pitchFamily="34" charset="0"/>
              </a:rPr>
              <a:t>It is the lifeblood of family life, strong childe development, marital unity and deep friendships.</a:t>
            </a:r>
          </a:p>
          <a:p>
            <a:pPr marL="457200" indent="-457200">
              <a:buFont typeface="Wingdings" panose="05000000000000000000" pitchFamily="2" charset="2"/>
              <a:buChar char="§"/>
            </a:pPr>
            <a:r>
              <a:rPr lang="en-US" sz="1200" dirty="0">
                <a:latin typeface="Arial" panose="020B0604020202020204" pitchFamily="34" charset="0"/>
                <a:cs typeface="Arial" panose="020B0604020202020204" pitchFamily="34" charset="0"/>
              </a:rPr>
              <a:t>It is the greatest gift a parent can give to an adolescent and a family</a:t>
            </a:r>
          </a:p>
          <a:p>
            <a:pPr marL="457200" indent="-457200">
              <a:buFont typeface="Wingdings" panose="05000000000000000000" pitchFamily="2" charset="2"/>
              <a:buChar char="§"/>
            </a:pPr>
            <a:r>
              <a:rPr lang="en-US" sz="1200" dirty="0">
                <a:latin typeface="Arial" panose="020B0604020202020204" pitchFamily="34" charset="0"/>
                <a:cs typeface="Arial" panose="020B0604020202020204" pitchFamily="34" charset="0"/>
              </a:rPr>
              <a:t>Communication and conversation will be easily if it has taken place consistently during the younger years</a:t>
            </a:r>
          </a:p>
          <a:p>
            <a:pPr marL="228600" indent="-228600">
              <a:buFont typeface="+mj-lt"/>
              <a:buAutoNum type="arabicPeriod"/>
            </a:pPr>
            <a:endParaRPr lang="en-PH" dirty="0"/>
          </a:p>
        </p:txBody>
      </p:sp>
      <p:sp>
        <p:nvSpPr>
          <p:cNvPr id="4" name="Slide Number Placeholder 3"/>
          <p:cNvSpPr>
            <a:spLocks noGrp="1"/>
          </p:cNvSpPr>
          <p:nvPr>
            <p:ph type="sldNum" sz="quarter" idx="10"/>
          </p:nvPr>
        </p:nvSpPr>
        <p:spPr/>
        <p:txBody>
          <a:bodyPr/>
          <a:lstStyle/>
          <a:p>
            <a:fld id="{1EC7AFCD-6EF6-4564-9EAC-3430485BDE6D}" type="slidenum">
              <a:rPr lang="en-PH" smtClean="0"/>
              <a:t>7</a:t>
            </a:fld>
            <a:endParaRPr lang="en-PH"/>
          </a:p>
        </p:txBody>
      </p:sp>
    </p:spTree>
    <p:extLst>
      <p:ext uri="{BB962C8B-B14F-4D97-AF65-F5344CB8AC3E}">
        <p14:creationId xmlns:p14="http://schemas.microsoft.com/office/powerpoint/2010/main" val="85771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a:t>The facilitator then invites the participants to watch a video on the importance f communication between an parents on adolescents specifically on the topic of sexuality and reproductive health and will allow them to reflect on the status of how parents communicate with the adolescents. </a:t>
            </a:r>
          </a:p>
          <a:p>
            <a:pPr marL="228600" indent="-228600">
              <a:buFont typeface="+mj-lt"/>
              <a:buAutoNum type="arabicPeriod"/>
            </a:pPr>
            <a:endParaRPr lang="en-PH" baseline="0" dirty="0"/>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8</a:t>
            </a:fld>
            <a:endParaRPr lang="en-PH">
              <a:solidFill>
                <a:prstClr val="black"/>
              </a:solidFill>
            </a:endParaRPr>
          </a:p>
        </p:txBody>
      </p:sp>
    </p:spTree>
    <p:extLst>
      <p:ext uri="{BB962C8B-B14F-4D97-AF65-F5344CB8AC3E}">
        <p14:creationId xmlns:p14="http://schemas.microsoft.com/office/powerpoint/2010/main" val="3139555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kern="1200" dirty="0">
                <a:effectLst/>
                <a:ea typeface="MS PGothic" panose="020B0600070205080204" pitchFamily="34" charset="-128"/>
                <a:cs typeface="Calibri" panose="020F0502020204030204" pitchFamily="34" charset="0"/>
              </a:rPr>
              <a:t>Process the video presented using FOIL (Feelings, Observations, Insights, Learnings) . The facilitator may or may not show the processing questions but can  be guided mentally by the questions. Encourage more participants to speak and share their thoughts but ensuring confidentiality.  Publish the responses of the participants.</a:t>
            </a:r>
            <a:endParaRPr lang="en-US" dirty="0">
              <a:effectLst/>
            </a:endParaRPr>
          </a:p>
          <a:p>
            <a:pPr>
              <a:spcAft>
                <a:spcPts val="0"/>
              </a:spcAft>
            </a:pPr>
            <a:r>
              <a:rPr lang="en-US" kern="1200" dirty="0">
                <a:effectLst/>
                <a:ea typeface="MS PGothic" panose="020B0600070205080204" pitchFamily="34" charset="-128"/>
                <a:cs typeface="Calibri" panose="020F0502020204030204" pitchFamily="34" charset="0"/>
              </a:rPr>
              <a:t> </a:t>
            </a:r>
            <a:endParaRPr lang="en-US" dirty="0">
              <a:effectLst/>
            </a:endParaRPr>
          </a:p>
          <a:p>
            <a:pPr>
              <a:spcAft>
                <a:spcPts val="0"/>
              </a:spcAft>
            </a:pPr>
            <a:r>
              <a:rPr lang="en-US" kern="1200">
                <a:effectLst/>
                <a:ea typeface="MS PGothic" panose="020B0600070205080204" pitchFamily="34" charset="-128"/>
                <a:cs typeface="Calibri" panose="020F0502020204030204" pitchFamily="34" charset="0"/>
              </a:rPr>
              <a:t>Facilitator will now move to the next slides on communication guidelines taking note of the responses of the participants</a:t>
            </a:r>
            <a:endParaRPr lang="en-US">
              <a:effectLst/>
            </a:endParaRPr>
          </a:p>
          <a:p>
            <a:pPr marL="0" indent="0">
              <a:buFont typeface="+mj-lt"/>
              <a:buNone/>
            </a:pPr>
            <a:endParaRPr lang="en-PH" baseline="0" dirty="0"/>
          </a:p>
        </p:txBody>
      </p:sp>
      <p:sp>
        <p:nvSpPr>
          <p:cNvPr id="4" name="Slide Number Placeholder 3"/>
          <p:cNvSpPr>
            <a:spLocks noGrp="1"/>
          </p:cNvSpPr>
          <p:nvPr>
            <p:ph type="sldNum" sz="quarter" idx="10"/>
          </p:nvPr>
        </p:nvSpPr>
        <p:spPr/>
        <p:txBody>
          <a:bodyPr/>
          <a:lstStyle/>
          <a:p>
            <a:fld id="{1EC7AFCD-6EF6-4564-9EAC-3430485BDE6D}" type="slidenum">
              <a:rPr lang="en-PH" smtClean="0">
                <a:solidFill>
                  <a:prstClr val="black"/>
                </a:solidFill>
              </a:rPr>
              <a:pPr/>
              <a:t>9</a:t>
            </a:fld>
            <a:endParaRPr lang="en-PH">
              <a:solidFill>
                <a:prstClr val="black"/>
              </a:solidFill>
            </a:endParaRPr>
          </a:p>
        </p:txBody>
      </p:sp>
    </p:spTree>
    <p:extLst>
      <p:ext uri="{BB962C8B-B14F-4D97-AF65-F5344CB8AC3E}">
        <p14:creationId xmlns:p14="http://schemas.microsoft.com/office/powerpoint/2010/main" val="93550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A5134216-2645-48DF-AA3A-99803DD73E88}" type="datetimeFigureOut">
              <a:rPr lang="en-PH" smtClean="0"/>
              <a:t>12/8/20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25443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A5134216-2645-48DF-AA3A-99803DD73E88}" type="datetimeFigureOut">
              <a:rPr lang="en-PH" smtClean="0"/>
              <a:t>12/8/20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307991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A5134216-2645-48DF-AA3A-99803DD73E88}" type="datetimeFigureOut">
              <a:rPr lang="en-PH" smtClean="0"/>
              <a:t>12/8/20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77701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286000" y="0"/>
            <a:ext cx="6858000" cy="914400"/>
          </a:xfrm>
          <a:prstGeom prst="rect">
            <a:avLst/>
          </a:prstGeom>
          <a:solidFill>
            <a:srgbClr val="034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PH" sz="3600" b="1" dirty="0">
                <a:solidFill>
                  <a:prstClr val="white"/>
                </a:solidFill>
              </a:rPr>
              <a:t> </a:t>
            </a:r>
          </a:p>
        </p:txBody>
      </p:sp>
      <p:sp>
        <p:nvSpPr>
          <p:cNvPr id="2" name="Title 1"/>
          <p:cNvSpPr>
            <a:spLocks noGrp="1"/>
          </p:cNvSpPr>
          <p:nvPr>
            <p:ph type="title"/>
          </p:nvPr>
        </p:nvSpPr>
        <p:spPr>
          <a:xfrm>
            <a:off x="2286000" y="0"/>
            <a:ext cx="6858000" cy="914400"/>
          </a:xfrm>
        </p:spPr>
        <p:txBody>
          <a:bodyPr>
            <a:normAutofit/>
          </a:bodyPr>
          <a:lstStyle>
            <a:lvl1pPr algn="ctr">
              <a:defRPr sz="2800" b="1">
                <a:solidFill>
                  <a:schemeClr val="bg1"/>
                </a:solidFill>
                <a:effectLst>
                  <a:outerShdw blurRad="38100" dist="38100" dir="2700000" algn="tl">
                    <a:srgbClr val="000000">
                      <a:alpha val="43137"/>
                    </a:srgbClr>
                  </a:outerShdw>
                </a:effectLst>
              </a:defRPr>
            </a:lvl1pPr>
          </a:lstStyle>
          <a:p>
            <a:r>
              <a:rPr lang="en-US" dirty="0"/>
              <a:t>Click to edit Master title style</a:t>
            </a:r>
            <a:endParaRPr lang="en-PH" dirty="0"/>
          </a:p>
        </p:txBody>
      </p:sp>
      <p:sp>
        <p:nvSpPr>
          <p:cNvPr id="3" name="Content Placeholder 2"/>
          <p:cNvSpPr>
            <a:spLocks noGrp="1"/>
          </p:cNvSpPr>
          <p:nvPr>
            <p:ph idx="1"/>
          </p:nvPr>
        </p:nvSpPr>
        <p:spPr>
          <a:xfrm>
            <a:off x="457200" y="1295400"/>
            <a:ext cx="8229600" cy="5181600"/>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grpSp>
        <p:nvGrpSpPr>
          <p:cNvPr id="8" name="Group 10"/>
          <p:cNvGrpSpPr>
            <a:grpSpLocks noChangeAspect="1"/>
          </p:cNvGrpSpPr>
          <p:nvPr userDrawn="1"/>
        </p:nvGrpSpPr>
        <p:grpSpPr>
          <a:xfrm>
            <a:off x="381000" y="115956"/>
            <a:ext cx="1548135" cy="731520"/>
            <a:chOff x="152400" y="2571897"/>
            <a:chExt cx="1952897" cy="857103"/>
          </a:xfrm>
        </p:grpSpPr>
        <p:pic>
          <p:nvPicPr>
            <p:cNvPr id="9" name="Picture 8" descr="ZFF Logo4"/>
            <p:cNvPicPr/>
            <p:nvPr/>
          </p:nvPicPr>
          <p:blipFill>
            <a:blip r:embed="rId2" cstate="print"/>
            <a:srcRect r="76454"/>
            <a:stretch>
              <a:fillRect/>
            </a:stretch>
          </p:blipFill>
          <p:spPr bwMode="auto">
            <a:xfrm>
              <a:off x="1219200" y="2590800"/>
              <a:ext cx="886097" cy="838200"/>
            </a:xfrm>
            <a:prstGeom prst="rect">
              <a:avLst/>
            </a:prstGeom>
            <a:noFill/>
            <a:ln w="9525">
              <a:noFill/>
              <a:miter lim="800000"/>
              <a:headEnd/>
              <a:tailEnd/>
            </a:ln>
          </p:spPr>
        </p:pic>
        <p:pic>
          <p:nvPicPr>
            <p:cNvPr id="10" name="Picture 9" descr="http://t3.gstatic.com/images?q=tbn:ANd9GcQNFEh8blFmA8AE2pZtYLScHBiTO_jiWq1MBU75dUDmg51GpxdzL4UOTg"/>
            <p:cNvPicPr/>
            <p:nvPr/>
          </p:nvPicPr>
          <p:blipFill>
            <a:blip r:embed="rId3" cstate="print"/>
            <a:srcRect/>
            <a:stretch>
              <a:fillRect/>
            </a:stretch>
          </p:blipFill>
          <p:spPr bwMode="auto">
            <a:xfrm>
              <a:off x="152400" y="2571897"/>
              <a:ext cx="914400" cy="857103"/>
            </a:xfrm>
            <a:prstGeom prst="rect">
              <a:avLst/>
            </a:prstGeom>
            <a:noFill/>
            <a:ln w="9525">
              <a:noFill/>
              <a:miter lim="800000"/>
              <a:headEnd/>
              <a:tailEnd/>
            </a:ln>
          </p:spPr>
        </p:pic>
      </p:grpSp>
    </p:spTree>
    <p:extLst>
      <p:ext uri="{BB962C8B-B14F-4D97-AF65-F5344CB8AC3E}">
        <p14:creationId xmlns:p14="http://schemas.microsoft.com/office/powerpoint/2010/main" val="113462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34216-2645-48DF-AA3A-99803DD73E88}" type="datetimeFigureOut">
              <a:rPr lang="en-PH" smtClean="0"/>
              <a:t>12/8/20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338645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A5134216-2645-48DF-AA3A-99803DD73E88}" type="datetimeFigureOut">
              <a:rPr lang="en-PH" smtClean="0"/>
              <a:t>12/8/20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51733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A5134216-2645-48DF-AA3A-99803DD73E88}" type="datetimeFigureOut">
              <a:rPr lang="en-PH" smtClean="0"/>
              <a:t>12/8/20</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209043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A5134216-2645-48DF-AA3A-99803DD73E88}" type="datetimeFigureOut">
              <a:rPr lang="en-PH" smtClean="0"/>
              <a:t>12/8/20</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1701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34216-2645-48DF-AA3A-99803DD73E88}" type="datetimeFigureOut">
              <a:rPr lang="en-PH" smtClean="0"/>
              <a:t>12/8/20</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38348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134216-2645-48DF-AA3A-99803DD73E88}" type="datetimeFigureOut">
              <a:rPr lang="en-PH" smtClean="0"/>
              <a:t>12/8/20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313087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134216-2645-48DF-AA3A-99803DD73E88}" type="datetimeFigureOut">
              <a:rPr lang="en-PH" smtClean="0"/>
              <a:t>12/8/20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C3046D7-9F1D-45FD-B50C-49ABD74B7A5A}" type="slidenum">
              <a:rPr lang="en-PH" smtClean="0"/>
              <a:t>‹#›</a:t>
            </a:fld>
            <a:endParaRPr lang="en-PH"/>
          </a:p>
        </p:txBody>
      </p:sp>
    </p:spTree>
    <p:extLst>
      <p:ext uri="{BB962C8B-B14F-4D97-AF65-F5344CB8AC3E}">
        <p14:creationId xmlns:p14="http://schemas.microsoft.com/office/powerpoint/2010/main" val="101277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34216-2645-48DF-AA3A-99803DD73E88}" type="datetimeFigureOut">
              <a:rPr lang="en-PH" smtClean="0"/>
              <a:t>12/8/20</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046D7-9F1D-45FD-B50C-49ABD74B7A5A}" type="slidenum">
              <a:rPr lang="en-PH" smtClean="0"/>
              <a:t>‹#›</a:t>
            </a:fld>
            <a:endParaRPr lang="en-PH"/>
          </a:p>
        </p:txBody>
      </p:sp>
    </p:spTree>
    <p:extLst>
      <p:ext uri="{BB962C8B-B14F-4D97-AF65-F5344CB8AC3E}">
        <p14:creationId xmlns:p14="http://schemas.microsoft.com/office/powerpoint/2010/main" val="234687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dropbox.com/s/7njjnfx2w7f2kbc/TAGPUAN.mp4?dl=0"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3360693" y="1981200"/>
            <a:ext cx="5783307" cy="3108543"/>
          </a:xfrm>
          <a:prstGeom prst="rect">
            <a:avLst/>
          </a:prstGeom>
          <a:solidFill>
            <a:srgbClr val="1B4298"/>
          </a:solidFill>
          <a:ln w="9525">
            <a:noFill/>
            <a:miter lim="800000"/>
            <a:headEnd/>
            <a:tailEnd/>
          </a:ln>
        </p:spPr>
        <p:txBody>
          <a:bodyPr wrap="square">
            <a:spAutoFit/>
          </a:bodyPr>
          <a:lstStyle/>
          <a:p>
            <a:pPr algn="ctr" fontAlgn="base">
              <a:spcBef>
                <a:spcPct val="0"/>
              </a:spcBef>
              <a:spcAft>
                <a:spcPct val="0"/>
              </a:spcAft>
            </a:pPr>
            <a:endParaRPr lang="en-PH" sz="4400" b="1" dirty="0">
              <a:solidFill>
                <a:prstClr val="white"/>
              </a:solidFill>
              <a:latin typeface="Gill Sans MT" pitchFamily="34" charset="0"/>
              <a:ea typeface="ＭＳ Ｐゴシック" charset="-128"/>
            </a:endParaRPr>
          </a:p>
          <a:p>
            <a:pPr algn="ctr" fontAlgn="base">
              <a:spcBef>
                <a:spcPct val="0"/>
              </a:spcBef>
              <a:spcAft>
                <a:spcPct val="0"/>
              </a:spcAft>
            </a:pPr>
            <a:r>
              <a:rPr lang="en-PH" sz="3600" b="1" dirty="0">
                <a:solidFill>
                  <a:prstClr val="white"/>
                </a:solidFill>
                <a:latin typeface="Gill Sans MT" pitchFamily="34" charset="0"/>
                <a:ea typeface="ＭＳ Ｐゴシック" charset="-128"/>
              </a:rPr>
              <a:t>COMMUNICATING WITH MY ADOLESCENTS</a:t>
            </a:r>
          </a:p>
          <a:p>
            <a:pPr algn="ctr" fontAlgn="base">
              <a:spcBef>
                <a:spcPct val="0"/>
              </a:spcBef>
              <a:spcAft>
                <a:spcPct val="0"/>
              </a:spcAft>
            </a:pPr>
            <a:endParaRPr lang="en-PH" sz="4400" b="1" dirty="0">
              <a:solidFill>
                <a:prstClr val="white"/>
              </a:solidFill>
              <a:latin typeface="Gill Sans MT" pitchFamily="34" charset="0"/>
              <a:ea typeface="ＭＳ Ｐゴシック" charset="-128"/>
            </a:endParaRPr>
          </a:p>
        </p:txBody>
      </p:sp>
      <p:grpSp>
        <p:nvGrpSpPr>
          <p:cNvPr id="20" name="Group 19"/>
          <p:cNvGrpSpPr/>
          <p:nvPr/>
        </p:nvGrpSpPr>
        <p:grpSpPr>
          <a:xfrm>
            <a:off x="304800" y="2328534"/>
            <a:ext cx="2789816" cy="1305880"/>
            <a:chOff x="2514600" y="1305880"/>
            <a:chExt cx="4085216" cy="1981200"/>
          </a:xfrm>
        </p:grpSpPr>
        <p:pic>
          <p:nvPicPr>
            <p:cNvPr id="12" name="Picture 11" descr="ZFF Logo4"/>
            <p:cNvPicPr/>
            <p:nvPr/>
          </p:nvPicPr>
          <p:blipFill>
            <a:blip r:embed="rId3"/>
            <a:srcRect r="76454"/>
            <a:stretch>
              <a:fillRect/>
            </a:stretch>
          </p:blipFill>
          <p:spPr bwMode="auto">
            <a:xfrm>
              <a:off x="4759440" y="1339334"/>
              <a:ext cx="1840376" cy="1747069"/>
            </a:xfrm>
            <a:prstGeom prst="rect">
              <a:avLst/>
            </a:prstGeom>
            <a:noFill/>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305880"/>
              <a:ext cx="1981200" cy="1981200"/>
            </a:xfrm>
            <a:prstGeom prst="rect">
              <a:avLst/>
            </a:prstGeom>
          </p:spPr>
        </p:pic>
      </p:grpSp>
    </p:spTree>
    <p:extLst>
      <p:ext uri="{BB962C8B-B14F-4D97-AF65-F5344CB8AC3E}">
        <p14:creationId xmlns:p14="http://schemas.microsoft.com/office/powerpoint/2010/main" val="13787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Communication Guidelines</a:t>
            </a:r>
          </a:p>
        </p:txBody>
      </p:sp>
      <p:sp>
        <p:nvSpPr>
          <p:cNvPr id="3" name="Content Placeholder 2"/>
          <p:cNvSpPr>
            <a:spLocks noGrp="1"/>
          </p:cNvSpPr>
          <p:nvPr>
            <p:ph idx="1"/>
          </p:nvPr>
        </p:nvSpPr>
        <p:spPr>
          <a:xfrm>
            <a:off x="283383" y="1066800"/>
            <a:ext cx="8555817" cy="5562600"/>
          </a:xfrm>
        </p:spPr>
        <p:txBody>
          <a:bodyPr>
            <a:normAutofit lnSpcReduction="10000"/>
          </a:bodyPr>
          <a:lstStyle/>
          <a:p>
            <a:pPr marL="514350" indent="-514350">
              <a:buFont typeface="+mj-lt"/>
              <a:buAutoNum type="arabicPeriod"/>
            </a:pPr>
            <a:r>
              <a:rPr lang="en-PH" sz="3200" dirty="0"/>
              <a:t>Find “TEACHABLE MOMENTS”</a:t>
            </a:r>
          </a:p>
          <a:p>
            <a:pPr lvl="1"/>
            <a:r>
              <a:rPr lang="en-PH" sz="2800" dirty="0"/>
              <a:t>These are daily opportunities that occur when the parents are with the adolescents. They make it easy to share your </a:t>
            </a:r>
            <a:r>
              <a:rPr lang="en-PH" sz="2800" b="1" i="1" dirty="0">
                <a:solidFill>
                  <a:schemeClr val="tx2"/>
                </a:solidFill>
              </a:rPr>
              <a:t>messages</a:t>
            </a:r>
            <a:r>
              <a:rPr lang="en-PH" sz="2800" dirty="0"/>
              <a:t> and </a:t>
            </a:r>
            <a:r>
              <a:rPr lang="en-PH" sz="2800" b="1" i="1" dirty="0">
                <a:solidFill>
                  <a:schemeClr val="tx2"/>
                </a:solidFill>
              </a:rPr>
              <a:t>values</a:t>
            </a:r>
            <a:r>
              <a:rPr lang="en-PH" sz="2800" dirty="0"/>
              <a:t> that include values on sexuality related concerns</a:t>
            </a:r>
          </a:p>
          <a:p>
            <a:pPr lvl="1"/>
            <a:r>
              <a:rPr lang="en-PH" sz="2800" dirty="0"/>
              <a:t>Making most of teachable moments entail time and creativity</a:t>
            </a:r>
          </a:p>
          <a:p>
            <a:pPr lvl="1"/>
            <a:r>
              <a:rPr lang="en-PH" sz="2800" dirty="0"/>
              <a:t>Done through </a:t>
            </a:r>
            <a:r>
              <a:rPr lang="en-PH" sz="2800" b="1" i="1" dirty="0">
                <a:solidFill>
                  <a:srgbClr val="00B050"/>
                </a:solidFill>
              </a:rPr>
              <a:t>spontaneous</a:t>
            </a:r>
            <a:r>
              <a:rPr lang="en-PH" sz="2800" dirty="0"/>
              <a:t>, </a:t>
            </a:r>
            <a:r>
              <a:rPr lang="en-PH" sz="2800" b="1" i="1" dirty="0">
                <a:solidFill>
                  <a:srgbClr val="00B050"/>
                </a:solidFill>
              </a:rPr>
              <a:t>open</a:t>
            </a:r>
            <a:r>
              <a:rPr lang="en-PH" sz="2800" dirty="0"/>
              <a:t> and </a:t>
            </a:r>
            <a:r>
              <a:rPr lang="en-PH" sz="2800" b="1" i="1" dirty="0">
                <a:solidFill>
                  <a:srgbClr val="00B050"/>
                </a:solidFill>
              </a:rPr>
              <a:t>relaxed</a:t>
            </a:r>
            <a:r>
              <a:rPr lang="en-PH" sz="2800" dirty="0"/>
              <a:t> discussions</a:t>
            </a:r>
          </a:p>
          <a:p>
            <a:pPr lvl="1"/>
            <a:r>
              <a:rPr lang="en-PH" sz="2800" dirty="0"/>
              <a:t>Challenge: Parent’s Involvement and creative time spent with adolescents</a:t>
            </a:r>
          </a:p>
          <a:p>
            <a:pPr lvl="1"/>
            <a:endParaRPr lang="en-PH" sz="2800"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17676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Communication Guidelines</a:t>
            </a:r>
          </a:p>
        </p:txBody>
      </p:sp>
      <p:sp>
        <p:nvSpPr>
          <p:cNvPr id="3" name="Content Placeholder 2"/>
          <p:cNvSpPr>
            <a:spLocks noGrp="1"/>
          </p:cNvSpPr>
          <p:nvPr>
            <p:ph idx="1"/>
          </p:nvPr>
        </p:nvSpPr>
        <p:spPr>
          <a:xfrm>
            <a:off x="283383" y="939800"/>
            <a:ext cx="8708217" cy="5791200"/>
          </a:xfrm>
        </p:spPr>
        <p:txBody>
          <a:bodyPr>
            <a:normAutofit fontScale="92500" lnSpcReduction="20000"/>
          </a:bodyPr>
          <a:lstStyle/>
          <a:p>
            <a:pPr marL="0" indent="0">
              <a:buNone/>
            </a:pPr>
            <a:r>
              <a:rPr lang="en-PH" sz="3200" dirty="0"/>
              <a:t>2. Be “ ASK-ABLE”- an ‘Ask-able parent is someone who </a:t>
            </a:r>
            <a:r>
              <a:rPr lang="en-PH" sz="3200" b="1" dirty="0">
                <a:solidFill>
                  <a:srgbClr val="FF0000"/>
                </a:solidFill>
              </a:rPr>
              <a:t>“ CLICKS</a:t>
            </a:r>
            <a:r>
              <a:rPr lang="en-PH" sz="3200" dirty="0"/>
              <a:t>” with their adolescents</a:t>
            </a:r>
          </a:p>
          <a:p>
            <a:r>
              <a:rPr lang="en-PH" sz="3500" b="1" dirty="0">
                <a:solidFill>
                  <a:srgbClr val="FF0000"/>
                </a:solidFill>
              </a:rPr>
              <a:t>C</a:t>
            </a:r>
            <a:r>
              <a:rPr lang="en-PH" dirty="0"/>
              <a:t>an be easily approached for information and guidance</a:t>
            </a:r>
          </a:p>
          <a:p>
            <a:r>
              <a:rPr lang="en-PH" sz="3500" b="1" dirty="0">
                <a:solidFill>
                  <a:srgbClr val="FF0000"/>
                </a:solidFill>
              </a:rPr>
              <a:t>L</a:t>
            </a:r>
            <a:r>
              <a:rPr lang="en-PH" dirty="0"/>
              <a:t>istens to their adolescents  and tries to answer questions patiently and accurately</a:t>
            </a:r>
          </a:p>
          <a:p>
            <a:r>
              <a:rPr lang="en-PH" sz="3200" b="1" dirty="0">
                <a:solidFill>
                  <a:srgbClr val="FF0000"/>
                </a:solidFill>
              </a:rPr>
              <a:t>I</a:t>
            </a:r>
            <a:r>
              <a:rPr lang="en-PH" dirty="0"/>
              <a:t>s willing to keep talking until their adolescents are satisfied with the information</a:t>
            </a:r>
          </a:p>
          <a:p>
            <a:r>
              <a:rPr lang="en-PH" sz="3200" b="1" dirty="0">
                <a:solidFill>
                  <a:srgbClr val="FF0000"/>
                </a:solidFill>
              </a:rPr>
              <a:t>C</a:t>
            </a:r>
            <a:r>
              <a:rPr lang="en-PH" dirty="0"/>
              <a:t>an admit they do not have all the answers but will try to discover </a:t>
            </a:r>
          </a:p>
          <a:p>
            <a:r>
              <a:rPr lang="en-PH" sz="3500" b="1" dirty="0">
                <a:solidFill>
                  <a:srgbClr val="FF0000"/>
                </a:solidFill>
              </a:rPr>
              <a:t>K</a:t>
            </a:r>
            <a:r>
              <a:rPr lang="en-PH" dirty="0"/>
              <a:t>nows what an adolescent is able to understand and what information they require</a:t>
            </a:r>
          </a:p>
          <a:p>
            <a:r>
              <a:rPr lang="en-PH" sz="3500" b="1" dirty="0">
                <a:solidFill>
                  <a:srgbClr val="FF0000"/>
                </a:solidFill>
              </a:rPr>
              <a:t>S</a:t>
            </a:r>
            <a:r>
              <a:rPr lang="en-PH" dirty="0"/>
              <a:t>timulates their adolescents ta talk, interact and asks questions</a:t>
            </a:r>
          </a:p>
          <a:p>
            <a:endParaRPr lang="en-PH"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2470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Communication Guidelines</a:t>
            </a:r>
          </a:p>
        </p:txBody>
      </p:sp>
      <p:sp>
        <p:nvSpPr>
          <p:cNvPr id="3" name="Content Placeholder 2"/>
          <p:cNvSpPr>
            <a:spLocks noGrp="1"/>
          </p:cNvSpPr>
          <p:nvPr>
            <p:ph idx="1"/>
          </p:nvPr>
        </p:nvSpPr>
        <p:spPr>
          <a:xfrm>
            <a:off x="283383" y="939800"/>
            <a:ext cx="8708217" cy="5791200"/>
          </a:xfrm>
        </p:spPr>
        <p:txBody>
          <a:bodyPr>
            <a:normAutofit/>
          </a:bodyPr>
          <a:lstStyle/>
          <a:p>
            <a:r>
              <a:rPr lang="en-PH" sz="3200" dirty="0"/>
              <a:t>Being an  “ ASK-ABLE parent is a skill and an “ </a:t>
            </a:r>
            <a:r>
              <a:rPr lang="en-PH" sz="3200" b="1" dirty="0">
                <a:solidFill>
                  <a:srgbClr val="00B050"/>
                </a:solidFill>
              </a:rPr>
              <a:t>ART</a:t>
            </a:r>
          </a:p>
          <a:p>
            <a:pPr marL="0" indent="0">
              <a:buNone/>
            </a:pPr>
            <a:r>
              <a:rPr lang="en-PH" sz="3200" b="1" dirty="0">
                <a:solidFill>
                  <a:srgbClr val="00B050"/>
                </a:solidFill>
              </a:rPr>
              <a:t>A</a:t>
            </a:r>
            <a:r>
              <a:rPr lang="en-PH" sz="3200" dirty="0"/>
              <a:t>sk your adolescent what they think about things, issues, happenings, trends or anything they want to talk about. Take the initiative to start a conversation</a:t>
            </a:r>
            <a:endParaRPr lang="en-PH" dirty="0"/>
          </a:p>
          <a:p>
            <a:pPr marL="0" indent="0">
              <a:buNone/>
            </a:pPr>
            <a:r>
              <a:rPr lang="en-PH" sz="3200" b="1" dirty="0">
                <a:solidFill>
                  <a:srgbClr val="00B050"/>
                </a:solidFill>
              </a:rPr>
              <a:t>R</a:t>
            </a:r>
            <a:r>
              <a:rPr lang="en-PH" dirty="0"/>
              <a:t>ecognize /find “teachable moments”</a:t>
            </a:r>
          </a:p>
          <a:p>
            <a:pPr marL="0" indent="0">
              <a:buNone/>
            </a:pPr>
            <a:r>
              <a:rPr lang="en-PH" sz="3200" b="1" dirty="0">
                <a:solidFill>
                  <a:srgbClr val="00B050"/>
                </a:solidFill>
              </a:rPr>
              <a:t>T</a:t>
            </a:r>
            <a:r>
              <a:rPr lang="en-PH" dirty="0"/>
              <a:t>ake time to remind your adolescent that you are there for them if they ever have any questions. Always make time  for them to answer patiently and truthfully </a:t>
            </a: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2351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a:t>Communication Guidelines</a:t>
            </a:r>
          </a:p>
        </p:txBody>
      </p:sp>
      <p:sp>
        <p:nvSpPr>
          <p:cNvPr id="3" name="Content Placeholder 2"/>
          <p:cNvSpPr>
            <a:spLocks noGrp="1"/>
          </p:cNvSpPr>
          <p:nvPr>
            <p:ph idx="1"/>
          </p:nvPr>
        </p:nvSpPr>
        <p:spPr>
          <a:xfrm>
            <a:off x="283383" y="939800"/>
            <a:ext cx="8708217" cy="5791200"/>
          </a:xfrm>
        </p:spPr>
        <p:txBody>
          <a:bodyPr>
            <a:normAutofit/>
          </a:bodyPr>
          <a:lstStyle/>
          <a:p>
            <a:pPr marL="0" indent="0">
              <a:buNone/>
            </a:pPr>
            <a:r>
              <a:rPr lang="en-PH" dirty="0"/>
              <a:t>3. Become aware of the </a:t>
            </a:r>
            <a:r>
              <a:rPr lang="en-PH" b="1" i="1" dirty="0">
                <a:solidFill>
                  <a:srgbClr val="1A2680"/>
                </a:solidFill>
              </a:rPr>
              <a:t>Questions behind the Question</a:t>
            </a:r>
          </a:p>
          <a:p>
            <a:pPr>
              <a:buFont typeface="Wingdings" panose="05000000000000000000" pitchFamily="2" charset="2"/>
              <a:buChar char="§"/>
            </a:pPr>
            <a:r>
              <a:rPr lang="en-PH" dirty="0"/>
              <a:t>Reassure your adolescent as often as possible (“Am I normal” is often hiding question about sexual development, thoughts and feelings)</a:t>
            </a:r>
          </a:p>
          <a:p>
            <a:pPr>
              <a:buFont typeface="Wingdings" panose="05000000000000000000" pitchFamily="2" charset="2"/>
              <a:buChar char="§"/>
            </a:pPr>
            <a:endParaRPr lang="en-PH" dirty="0"/>
          </a:p>
          <a:p>
            <a:pPr marL="0" indent="0">
              <a:buNone/>
            </a:pPr>
            <a:r>
              <a:rPr lang="en-PH" dirty="0"/>
              <a:t>4. You are the </a:t>
            </a:r>
            <a:r>
              <a:rPr lang="en-PH" b="1" i="1" dirty="0">
                <a:solidFill>
                  <a:schemeClr val="tx2"/>
                </a:solidFill>
              </a:rPr>
              <a:t>Primary Sexuality Educator </a:t>
            </a:r>
            <a:r>
              <a:rPr lang="en-PH" dirty="0"/>
              <a:t>of your adolescents</a:t>
            </a:r>
          </a:p>
          <a:p>
            <a:pPr>
              <a:buFont typeface="Wingdings" panose="05000000000000000000" pitchFamily="2" charset="2"/>
              <a:buChar char="§"/>
            </a:pPr>
            <a:r>
              <a:rPr lang="en-PH" dirty="0"/>
              <a:t>Adolescents want to talk to you about sexuality and to hear your values. They need , want and value your opinions</a:t>
            </a:r>
          </a:p>
          <a:p>
            <a:pPr>
              <a:buFont typeface="Wingdings" panose="05000000000000000000" pitchFamily="2" charset="2"/>
              <a:buChar char="§"/>
            </a:pPr>
            <a:endParaRPr lang="en-PH" dirty="0"/>
          </a:p>
          <a:p>
            <a:pPr>
              <a:buFont typeface="Wingdings" panose="05000000000000000000" pitchFamily="2" charset="2"/>
              <a:buChar char="§"/>
            </a:pPr>
            <a:endParaRPr lang="en-PH" dirty="0"/>
          </a:p>
          <a:p>
            <a:pPr>
              <a:buFont typeface="Wingdings" panose="05000000000000000000" pitchFamily="2" charset="2"/>
              <a:buChar char="§"/>
            </a:pPr>
            <a:endParaRPr lang="en-PH" dirty="0"/>
          </a:p>
          <a:p>
            <a:pPr marL="0" indent="0">
              <a:buNone/>
            </a:pPr>
            <a:endParaRPr lang="en-PH"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17910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a:t>Communication Guidelines</a:t>
            </a:r>
          </a:p>
        </p:txBody>
      </p:sp>
      <p:sp>
        <p:nvSpPr>
          <p:cNvPr id="3" name="Content Placeholder 2"/>
          <p:cNvSpPr>
            <a:spLocks noGrp="1"/>
          </p:cNvSpPr>
          <p:nvPr>
            <p:ph idx="1"/>
          </p:nvPr>
        </p:nvSpPr>
        <p:spPr>
          <a:xfrm>
            <a:off x="283383" y="939800"/>
            <a:ext cx="8708217" cy="5791200"/>
          </a:xfrm>
        </p:spPr>
        <p:txBody>
          <a:bodyPr>
            <a:normAutofit lnSpcReduction="10000"/>
          </a:bodyPr>
          <a:lstStyle/>
          <a:p>
            <a:pPr marL="0" indent="0">
              <a:buNone/>
            </a:pPr>
            <a:r>
              <a:rPr lang="en-PH" dirty="0"/>
              <a:t>5. Remember that it is OKAY to feel </a:t>
            </a:r>
            <a:r>
              <a:rPr lang="en-PH" b="1" i="1" dirty="0">
                <a:solidFill>
                  <a:schemeClr val="tx2"/>
                </a:solidFill>
              </a:rPr>
              <a:t>Uncomfortable</a:t>
            </a:r>
          </a:p>
          <a:p>
            <a:pPr>
              <a:buFont typeface="Wingdings" panose="05000000000000000000" pitchFamily="2" charset="2"/>
              <a:buChar char="§"/>
            </a:pPr>
            <a:r>
              <a:rPr lang="en-PH" dirty="0"/>
              <a:t>Let them know that you feel uncomfortable, but you will talk to them anyway because you love and want to help them</a:t>
            </a:r>
          </a:p>
          <a:p>
            <a:pPr marL="0" indent="0">
              <a:buNone/>
            </a:pPr>
            <a:endParaRPr lang="en-PH" dirty="0"/>
          </a:p>
          <a:p>
            <a:pPr marL="0" indent="0">
              <a:buNone/>
            </a:pPr>
            <a:r>
              <a:rPr lang="en-PH" dirty="0"/>
              <a:t>6. LISTEN, LISTEN, LISTEN</a:t>
            </a:r>
          </a:p>
          <a:p>
            <a:r>
              <a:rPr lang="en-PH" dirty="0"/>
              <a:t>Be willing to listen to their concerns rather than your convenience</a:t>
            </a:r>
          </a:p>
          <a:p>
            <a:r>
              <a:rPr lang="en-PH" dirty="0"/>
              <a:t>Listen for feelings, there are no wrong feelings. Acknowledge the adolescent’s feelings and reflect on them</a:t>
            </a:r>
          </a:p>
          <a:p>
            <a:r>
              <a:rPr lang="en-PH" dirty="0"/>
              <a:t>Do not interpret, either repeat their words or use similar words to reflect their feelings</a:t>
            </a:r>
          </a:p>
          <a:p>
            <a:pPr>
              <a:buFont typeface="Wingdings" panose="05000000000000000000" pitchFamily="2" charset="2"/>
              <a:buChar char="§"/>
            </a:pPr>
            <a:endParaRPr lang="en-PH" dirty="0"/>
          </a:p>
          <a:p>
            <a:pPr marL="0" indent="0">
              <a:buNone/>
            </a:pPr>
            <a:endParaRPr lang="en-PH"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392560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a:t>Tips for Communication</a:t>
            </a:r>
          </a:p>
        </p:txBody>
      </p:sp>
      <p:sp>
        <p:nvSpPr>
          <p:cNvPr id="3" name="Content Placeholder 2"/>
          <p:cNvSpPr>
            <a:spLocks noGrp="1"/>
          </p:cNvSpPr>
          <p:nvPr>
            <p:ph idx="1"/>
          </p:nvPr>
        </p:nvSpPr>
        <p:spPr/>
        <p:txBody>
          <a:bodyPr>
            <a:normAutofit/>
          </a:bodyPr>
          <a:lstStyle/>
          <a:p>
            <a:pPr marL="514350" indent="-514350">
              <a:buAutoNum type="arabicPeriod"/>
            </a:pPr>
            <a:r>
              <a:rPr lang="en-PH" sz="3200" dirty="0"/>
              <a:t>Know and practice the message you want to share</a:t>
            </a:r>
          </a:p>
          <a:p>
            <a:pPr marL="514350" indent="-514350">
              <a:buAutoNum type="arabicPeriod"/>
            </a:pPr>
            <a:r>
              <a:rPr lang="en-PH" sz="3200" dirty="0"/>
              <a:t>Understand the adolescents point of view</a:t>
            </a:r>
          </a:p>
          <a:p>
            <a:pPr marL="514350" indent="-514350">
              <a:buAutoNum type="arabicPeriod"/>
            </a:pPr>
            <a:r>
              <a:rPr lang="en-PH" sz="3200" dirty="0"/>
              <a:t>Stay actively involved in their lives</a:t>
            </a:r>
          </a:p>
          <a:p>
            <a:pPr marL="514350" indent="-514350">
              <a:buAutoNum type="arabicPeriod"/>
            </a:pPr>
            <a:r>
              <a:rPr lang="en-PH" sz="3200" dirty="0"/>
              <a:t>Help the adolescent plan for the future</a:t>
            </a:r>
          </a:p>
          <a:p>
            <a:pPr marL="514350" indent="-514350">
              <a:buAutoNum type="arabicPeriod"/>
            </a:pPr>
            <a:r>
              <a:rPr lang="en-PH" sz="3200" dirty="0"/>
              <a:t>Be strong in your own ideals, values and beliefs</a:t>
            </a:r>
          </a:p>
          <a:p>
            <a:pPr marL="514350" indent="-514350">
              <a:buAutoNum type="arabicPeriod"/>
            </a:pPr>
            <a:r>
              <a:rPr lang="en-PH" sz="3200" dirty="0"/>
              <a:t>Talk with respect with your adolescent</a:t>
            </a:r>
          </a:p>
          <a:p>
            <a:pPr marL="514350" indent="-514350">
              <a:buAutoNum type="arabicPeriod"/>
            </a:pPr>
            <a:r>
              <a:rPr lang="en-PH" sz="3200" dirty="0"/>
              <a:t>Choose the right time and place.</a:t>
            </a:r>
          </a:p>
          <a:p>
            <a:pPr marL="514350" indent="-514350">
              <a:buAutoNum type="arabicPeriod"/>
            </a:pPr>
            <a:endParaRPr lang="en-PH" sz="3200" dirty="0"/>
          </a:p>
          <a:p>
            <a:pPr marL="514350" indent="-514350">
              <a:buAutoNum type="arabicPeriod"/>
            </a:pPr>
            <a:endParaRPr lang="en-PH" sz="3200" dirty="0"/>
          </a:p>
          <a:p>
            <a:pPr marL="0" indent="0">
              <a:buNone/>
            </a:pPr>
            <a:endParaRPr lang="en-PH" sz="3200"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107804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KEY MESSAGE</a:t>
            </a:r>
          </a:p>
        </p:txBody>
      </p:sp>
      <p:sp>
        <p:nvSpPr>
          <p:cNvPr id="3" name="Content Placeholder 2"/>
          <p:cNvSpPr>
            <a:spLocks noGrp="1"/>
          </p:cNvSpPr>
          <p:nvPr>
            <p:ph idx="1"/>
          </p:nvPr>
        </p:nvSpPr>
        <p:spPr>
          <a:xfrm>
            <a:off x="283383" y="1038044"/>
            <a:ext cx="8444057" cy="5438956"/>
          </a:xfrm>
        </p:spPr>
        <p:txBody>
          <a:bodyPr>
            <a:normAutofit fontScale="92500" lnSpcReduction="10000"/>
          </a:bodyPr>
          <a:lstStyle/>
          <a:p>
            <a:r>
              <a:rPr lang="en-PH" sz="3300" b="1" i="1" dirty="0">
                <a:solidFill>
                  <a:schemeClr val="tx2"/>
                </a:solidFill>
              </a:rPr>
              <a:t>Communication</a:t>
            </a:r>
            <a:r>
              <a:rPr lang="en-PH" sz="5100" dirty="0"/>
              <a:t> </a:t>
            </a:r>
            <a:r>
              <a:rPr lang="en-PH" sz="3300" dirty="0"/>
              <a:t>can be  great form of giving, the giving of self- revealing, giving of patient listening and understanding</a:t>
            </a:r>
          </a:p>
          <a:p>
            <a:r>
              <a:rPr lang="en-US" sz="3200" b="1" i="1" dirty="0">
                <a:solidFill>
                  <a:schemeClr val="tx2"/>
                </a:solidFill>
              </a:rPr>
              <a:t>Conversation</a:t>
            </a:r>
            <a:r>
              <a:rPr lang="en-US" sz="3200" dirty="0"/>
              <a:t> is greatly needed </a:t>
            </a:r>
          </a:p>
          <a:p>
            <a:r>
              <a:rPr lang="en-PH" sz="3200" dirty="0"/>
              <a:t>Parents have a primary role in addressing sexuality related issues and concerns  by being </a:t>
            </a:r>
            <a:r>
              <a:rPr lang="en-PH" sz="3200" b="1" dirty="0">
                <a:solidFill>
                  <a:srgbClr val="00B050"/>
                </a:solidFill>
              </a:rPr>
              <a:t>“ASK-ABLE</a:t>
            </a:r>
            <a:r>
              <a:rPr lang="en-PH" sz="3200" dirty="0"/>
              <a:t>” and maximizing “</a:t>
            </a:r>
            <a:r>
              <a:rPr lang="en-PH" sz="3200" b="1" dirty="0">
                <a:solidFill>
                  <a:srgbClr val="00B050"/>
                </a:solidFill>
              </a:rPr>
              <a:t>TEACHABLE MOMENTS</a:t>
            </a:r>
            <a:r>
              <a:rPr lang="en-PH" sz="3200" dirty="0"/>
              <a:t>”</a:t>
            </a:r>
          </a:p>
          <a:p>
            <a:r>
              <a:rPr lang="en-PH" sz="3200" dirty="0"/>
              <a:t>Share your feelings, values and beliefs</a:t>
            </a:r>
          </a:p>
          <a:p>
            <a:r>
              <a:rPr lang="en-PH" sz="3200" dirty="0"/>
              <a:t>Remember to tell them that you </a:t>
            </a:r>
            <a:r>
              <a:rPr lang="en-PH" sz="3200" b="1" i="1" dirty="0">
                <a:solidFill>
                  <a:schemeClr val="tx2"/>
                </a:solidFill>
              </a:rPr>
              <a:t>care</a:t>
            </a:r>
            <a:r>
              <a:rPr lang="en-PH" sz="3200" dirty="0"/>
              <a:t> about their </a:t>
            </a:r>
            <a:r>
              <a:rPr lang="en-PH" sz="3200" b="1" i="1" dirty="0">
                <a:solidFill>
                  <a:srgbClr val="FF0000"/>
                </a:solidFill>
              </a:rPr>
              <a:t>happiness</a:t>
            </a:r>
            <a:r>
              <a:rPr lang="en-PH" sz="3200" dirty="0"/>
              <a:t> and </a:t>
            </a:r>
            <a:r>
              <a:rPr lang="en-PH" sz="3200" b="1" i="1" dirty="0">
                <a:solidFill>
                  <a:srgbClr val="FF0000"/>
                </a:solidFill>
              </a:rPr>
              <a:t>well being</a:t>
            </a:r>
          </a:p>
          <a:p>
            <a:endParaRPr lang="en-PH" sz="3200" b="1" i="1" dirty="0">
              <a:solidFill>
                <a:srgbClr val="FF0000"/>
              </a:solidFill>
            </a:endParaRP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8976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7600" y="2286000"/>
            <a:ext cx="5486400" cy="2286000"/>
          </a:xfrm>
          <a:prstGeom prst="rect">
            <a:avLst/>
          </a:prstGeom>
          <a:solidFill>
            <a:srgbClr val="034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PH" sz="3600" b="1" dirty="0">
                <a:solidFill>
                  <a:prstClr val="white"/>
                </a:solidFill>
              </a:rPr>
              <a:t> </a:t>
            </a:r>
          </a:p>
        </p:txBody>
      </p:sp>
      <p:sp>
        <p:nvSpPr>
          <p:cNvPr id="8" name="TextBox 5"/>
          <p:cNvSpPr txBox="1">
            <a:spLocks noChangeArrowheads="1"/>
          </p:cNvSpPr>
          <p:nvPr/>
        </p:nvSpPr>
        <p:spPr bwMode="auto">
          <a:xfrm>
            <a:off x="3657599" y="2283170"/>
            <a:ext cx="5459247" cy="2246769"/>
          </a:xfrm>
          <a:prstGeom prst="rect">
            <a:avLst/>
          </a:prstGeom>
          <a:noFill/>
          <a:ln w="9525">
            <a:noFill/>
            <a:miter lim="800000"/>
            <a:headEnd/>
            <a:tailEnd/>
          </a:ln>
        </p:spPr>
        <p:txBody>
          <a:bodyPr wrap="square">
            <a:spAutoFit/>
          </a:bodyPr>
          <a:lstStyle/>
          <a:p>
            <a:pPr algn="ctr" fontAlgn="base">
              <a:spcBef>
                <a:spcPct val="0"/>
              </a:spcBef>
              <a:spcAft>
                <a:spcPct val="0"/>
              </a:spcAft>
            </a:pPr>
            <a:endParaRPr lang="en-PH" sz="2800" b="1" dirty="0">
              <a:solidFill>
                <a:prstClr val="white"/>
              </a:solidFill>
              <a:effectLst>
                <a:outerShdw blurRad="38100" dist="38100" dir="2700000" algn="tl">
                  <a:srgbClr val="000000">
                    <a:alpha val="43137"/>
                  </a:srgbClr>
                </a:outerShdw>
              </a:effectLst>
              <a:ea typeface="ＭＳ Ｐゴシック" charset="-128"/>
            </a:endParaRPr>
          </a:p>
          <a:p>
            <a:pPr algn="ctr" fontAlgn="base">
              <a:spcBef>
                <a:spcPct val="0"/>
              </a:spcBef>
              <a:spcAft>
                <a:spcPct val="0"/>
              </a:spcAft>
            </a:pPr>
            <a:endParaRPr lang="en-PH" sz="2800" b="1" dirty="0">
              <a:solidFill>
                <a:prstClr val="white"/>
              </a:solidFill>
              <a:effectLst>
                <a:outerShdw blurRad="38100" dist="38100" dir="2700000" algn="tl">
                  <a:srgbClr val="000000">
                    <a:alpha val="43137"/>
                  </a:srgbClr>
                </a:outerShdw>
              </a:effectLst>
              <a:ea typeface="ＭＳ Ｐゴシック" charset="-128"/>
            </a:endParaRPr>
          </a:p>
          <a:p>
            <a:pPr algn="ctr" fontAlgn="base">
              <a:spcBef>
                <a:spcPct val="0"/>
              </a:spcBef>
              <a:spcAft>
                <a:spcPct val="0"/>
              </a:spcAft>
            </a:pPr>
            <a:r>
              <a:rPr lang="en-PH" sz="2800" b="1" dirty="0" err="1">
                <a:solidFill>
                  <a:prstClr val="white"/>
                </a:solidFill>
                <a:effectLst>
                  <a:outerShdw blurRad="38100" dist="38100" dir="2700000" algn="tl">
                    <a:srgbClr val="000000">
                      <a:alpha val="43137"/>
                    </a:srgbClr>
                  </a:outerShdw>
                </a:effectLst>
                <a:ea typeface="ＭＳ Ｐゴシック" charset="-128"/>
              </a:rPr>
              <a:t>Maraming</a:t>
            </a:r>
            <a:r>
              <a:rPr lang="en-PH" sz="2800" b="1" dirty="0">
                <a:solidFill>
                  <a:prstClr val="white"/>
                </a:solidFill>
                <a:effectLst>
                  <a:outerShdw blurRad="38100" dist="38100" dir="2700000" algn="tl">
                    <a:srgbClr val="000000">
                      <a:alpha val="43137"/>
                    </a:srgbClr>
                  </a:outerShdw>
                </a:effectLst>
                <a:ea typeface="ＭＳ Ｐゴシック" charset="-128"/>
              </a:rPr>
              <a:t> </a:t>
            </a:r>
            <a:r>
              <a:rPr lang="en-PH" sz="2800" b="1" dirty="0" err="1">
                <a:solidFill>
                  <a:prstClr val="white"/>
                </a:solidFill>
                <a:effectLst>
                  <a:outerShdw blurRad="38100" dist="38100" dir="2700000" algn="tl">
                    <a:srgbClr val="000000">
                      <a:alpha val="43137"/>
                    </a:srgbClr>
                  </a:outerShdw>
                </a:effectLst>
                <a:ea typeface="ＭＳ Ｐゴシック" charset="-128"/>
              </a:rPr>
              <a:t>Salamat</a:t>
            </a:r>
            <a:r>
              <a:rPr lang="en-PH" sz="2800" b="1" dirty="0">
                <a:solidFill>
                  <a:prstClr val="white"/>
                </a:solidFill>
                <a:effectLst>
                  <a:outerShdw blurRad="38100" dist="38100" dir="2700000" algn="tl">
                    <a:srgbClr val="000000">
                      <a:alpha val="43137"/>
                    </a:srgbClr>
                  </a:outerShdw>
                </a:effectLst>
                <a:ea typeface="ＭＳ Ｐゴシック" charset="-128"/>
              </a:rPr>
              <a:t> Po </a:t>
            </a:r>
            <a:r>
              <a:rPr lang="en-PH" sz="2800" b="1" dirty="0">
                <a:solidFill>
                  <a:prstClr val="white"/>
                </a:solidFill>
                <a:effectLst>
                  <a:outerShdw blurRad="38100" dist="38100" dir="2700000" algn="tl">
                    <a:srgbClr val="000000">
                      <a:alpha val="43137"/>
                    </a:srgbClr>
                  </a:outerShdw>
                </a:effectLst>
                <a:ea typeface="ＭＳ Ｐゴシック" charset="-128"/>
                <a:sym typeface="Wingdings" panose="05000000000000000000" pitchFamily="2" charset="2"/>
              </a:rPr>
              <a:t></a:t>
            </a:r>
            <a:endParaRPr lang="en-PH" sz="2800" b="1" dirty="0">
              <a:solidFill>
                <a:prstClr val="white"/>
              </a:solidFill>
              <a:effectLst>
                <a:outerShdw blurRad="38100" dist="38100" dir="2700000" algn="tl">
                  <a:srgbClr val="000000">
                    <a:alpha val="43137"/>
                  </a:srgbClr>
                </a:outerShdw>
              </a:effectLst>
              <a:ea typeface="ＭＳ Ｐゴシック" charset="-128"/>
            </a:endParaRPr>
          </a:p>
          <a:p>
            <a:pPr algn="ctr" fontAlgn="base">
              <a:spcBef>
                <a:spcPct val="0"/>
              </a:spcBef>
              <a:spcAft>
                <a:spcPct val="0"/>
              </a:spcAft>
            </a:pPr>
            <a:endParaRPr lang="en-PH" sz="2800" b="1" dirty="0">
              <a:solidFill>
                <a:prstClr val="white"/>
              </a:solidFill>
              <a:effectLst>
                <a:outerShdw blurRad="38100" dist="38100" dir="2700000" algn="tl">
                  <a:srgbClr val="000000">
                    <a:alpha val="43137"/>
                  </a:srgbClr>
                </a:outerShdw>
              </a:effectLst>
              <a:ea typeface="ＭＳ Ｐゴシック" charset="-128"/>
            </a:endParaRPr>
          </a:p>
          <a:p>
            <a:pPr algn="ctr" fontAlgn="base">
              <a:spcBef>
                <a:spcPct val="0"/>
              </a:spcBef>
              <a:spcAft>
                <a:spcPct val="0"/>
              </a:spcAft>
            </a:pPr>
            <a:endParaRPr lang="en-PH" sz="2800" b="1" dirty="0">
              <a:solidFill>
                <a:prstClr val="white"/>
              </a:solidFill>
              <a:effectLst>
                <a:outerShdw blurRad="38100" dist="38100" dir="2700000" algn="tl">
                  <a:srgbClr val="000000">
                    <a:alpha val="43137"/>
                  </a:srgbClr>
                </a:outerShdw>
              </a:effectLst>
              <a:ea typeface="ＭＳ Ｐゴシック" charset="-128"/>
            </a:endParaRPr>
          </a:p>
        </p:txBody>
      </p:sp>
      <p:grpSp>
        <p:nvGrpSpPr>
          <p:cNvPr id="6" name="Group 5"/>
          <p:cNvGrpSpPr/>
          <p:nvPr/>
        </p:nvGrpSpPr>
        <p:grpSpPr>
          <a:xfrm>
            <a:off x="381000" y="2781300"/>
            <a:ext cx="3048000" cy="1295399"/>
            <a:chOff x="2640980" y="1232940"/>
            <a:chExt cx="3885818" cy="1981200"/>
          </a:xfrm>
        </p:grpSpPr>
        <p:pic>
          <p:nvPicPr>
            <p:cNvPr id="11" name="Picture 10" descr="ZFF Logo4"/>
            <p:cNvPicPr/>
            <p:nvPr/>
          </p:nvPicPr>
          <p:blipFill>
            <a:blip r:embed="rId3"/>
            <a:srcRect r="76454"/>
            <a:stretch>
              <a:fillRect/>
            </a:stretch>
          </p:blipFill>
          <p:spPr bwMode="auto">
            <a:xfrm>
              <a:off x="4686421" y="1339164"/>
              <a:ext cx="1840377" cy="1747069"/>
            </a:xfrm>
            <a:prstGeom prst="rect">
              <a:avLst/>
            </a:prstGeom>
            <a:noFill/>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35184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a:t>Session Objectives</a:t>
            </a:r>
          </a:p>
        </p:txBody>
      </p:sp>
      <p:sp>
        <p:nvSpPr>
          <p:cNvPr id="7" name="Content Placeholder 6"/>
          <p:cNvSpPr>
            <a:spLocks noGrp="1"/>
          </p:cNvSpPr>
          <p:nvPr>
            <p:ph idx="1"/>
          </p:nvPr>
        </p:nvSpPr>
        <p:spPr/>
        <p:txBody>
          <a:bodyPr/>
          <a:lstStyle/>
          <a:p>
            <a:pPr marL="0" indent="0">
              <a:buNone/>
            </a:pPr>
            <a:r>
              <a:rPr lang="en-US" dirty="0"/>
              <a:t>By the end of the session, the participants will be able:</a:t>
            </a:r>
          </a:p>
          <a:p>
            <a:pPr marL="514350" indent="-514350">
              <a:buAutoNum type="arabicPeriod"/>
            </a:pPr>
            <a:r>
              <a:rPr lang="en-US" dirty="0"/>
              <a:t>Know the communication guidelines for parents</a:t>
            </a:r>
          </a:p>
          <a:p>
            <a:pPr marL="514350" indent="-514350">
              <a:buAutoNum type="arabicPeriod"/>
            </a:pPr>
            <a:r>
              <a:rPr lang="en-US" dirty="0"/>
              <a:t>Communicate effectively with their adolescents</a:t>
            </a:r>
          </a:p>
          <a:p>
            <a:pPr marL="514350" indent="-514350">
              <a:buAutoNum type="arabicPeriod"/>
            </a:pPr>
            <a:r>
              <a:rPr lang="en-US" dirty="0"/>
              <a:t>Appreciate the importance of communication on their relationships with their adolescents</a:t>
            </a: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Tree>
    <p:extLst>
      <p:ext uri="{BB962C8B-B14F-4D97-AF65-F5344CB8AC3E}">
        <p14:creationId xmlns:p14="http://schemas.microsoft.com/office/powerpoint/2010/main" val="1288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a:t>
            </a:r>
            <a:r>
              <a:rPr lang="en-PH" sz="3200" dirty="0"/>
              <a:t>I Know </a:t>
            </a:r>
            <a:r>
              <a:rPr lang="en-PH" sz="3200" dirty="0" err="1"/>
              <a:t>Him/Her</a:t>
            </a:r>
            <a:r>
              <a:rPr lang="en-PH" sz="3200" dirty="0"/>
              <a:t> So Well”</a:t>
            </a: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11" name="Picture 10"/>
          <p:cNvPicPr>
            <a:picLocks noChangeAspect="1"/>
          </p:cNvPicPr>
          <p:nvPr/>
        </p:nvPicPr>
        <p:blipFill rotWithShape="1">
          <a:blip r:embed="rId5"/>
          <a:srcRect b="12069"/>
          <a:stretch/>
        </p:blipFill>
        <p:spPr>
          <a:xfrm>
            <a:off x="15240" y="2438400"/>
            <a:ext cx="2637617" cy="2793766"/>
          </a:xfrm>
          <a:prstGeom prst="rect">
            <a:avLst/>
          </a:prstGeom>
        </p:spPr>
      </p:pic>
      <p:sp>
        <p:nvSpPr>
          <p:cNvPr id="12" name="Rectangle 11"/>
          <p:cNvSpPr/>
          <p:nvPr/>
        </p:nvSpPr>
        <p:spPr>
          <a:xfrm>
            <a:off x="2286000" y="1169312"/>
            <a:ext cx="6560021" cy="5262979"/>
          </a:xfrm>
          <a:prstGeom prst="rect">
            <a:avLst/>
          </a:prstGeom>
        </p:spPr>
        <p:txBody>
          <a:bodyPr wrap="square">
            <a:spAutoFit/>
          </a:bodyPr>
          <a:lstStyle/>
          <a:p>
            <a:pPr marL="171450" indent="-171450">
              <a:buFont typeface="Wingdings" panose="05000000000000000000" pitchFamily="2" charset="2"/>
              <a:buChar char="§"/>
            </a:pPr>
            <a:r>
              <a:rPr lang="en-PH" sz="2800" dirty="0">
                <a:solidFill>
                  <a:prstClr val="black"/>
                </a:solidFill>
                <a:latin typeface="Arial" panose="020B0604020202020204" pitchFamily="34" charset="0"/>
                <a:cs typeface="Arial" panose="020B0604020202020204" pitchFamily="34" charset="0"/>
              </a:rPr>
              <a:t>What is your adolescent's ambition in life?</a:t>
            </a:r>
          </a:p>
          <a:p>
            <a:pPr marL="171450" indent="-171450">
              <a:buFont typeface="Wingdings" panose="05000000000000000000" pitchFamily="2" charset="2"/>
              <a:buChar char="§"/>
            </a:pPr>
            <a:r>
              <a:rPr lang="en-PH" sz="2800" dirty="0">
                <a:solidFill>
                  <a:prstClr val="black"/>
                </a:solidFill>
                <a:latin typeface="Arial" panose="020B0604020202020204" pitchFamily="34" charset="0"/>
                <a:cs typeface="Arial" panose="020B0604020202020204" pitchFamily="34" charset="0"/>
              </a:rPr>
              <a:t>What would  your adolescent like to do on a weekend?</a:t>
            </a:r>
          </a:p>
          <a:p>
            <a:pPr marL="171450" indent="-171450">
              <a:buFont typeface="Wingdings" panose="05000000000000000000" pitchFamily="2" charset="2"/>
              <a:buChar char="§"/>
            </a:pPr>
            <a:r>
              <a:rPr lang="en-PH" sz="2800" dirty="0">
                <a:solidFill>
                  <a:prstClr val="black"/>
                </a:solidFill>
                <a:latin typeface="Arial" panose="020B0604020202020204" pitchFamily="34" charset="0"/>
                <a:cs typeface="Arial" panose="020B0604020202020204" pitchFamily="34" charset="0"/>
              </a:rPr>
              <a:t>Who is your adolescent’s role model?</a:t>
            </a:r>
          </a:p>
          <a:p>
            <a:pPr marL="171450" indent="-171450">
              <a:buFont typeface="Wingdings" panose="05000000000000000000" pitchFamily="2" charset="2"/>
              <a:buChar char="§"/>
            </a:pPr>
            <a:r>
              <a:rPr lang="en-PH" sz="2800" dirty="0">
                <a:solidFill>
                  <a:prstClr val="black"/>
                </a:solidFill>
                <a:latin typeface="Arial" panose="020B0604020202020204" pitchFamily="34" charset="0"/>
                <a:cs typeface="Arial" panose="020B0604020202020204" pitchFamily="34" charset="0"/>
              </a:rPr>
              <a:t>What quality in you appeals to your adolescent most?</a:t>
            </a:r>
          </a:p>
          <a:p>
            <a:pPr marL="171450" indent="-171450">
              <a:buFont typeface="Wingdings" panose="05000000000000000000" pitchFamily="2" charset="2"/>
              <a:buChar char="§"/>
            </a:pPr>
            <a:r>
              <a:rPr lang="en-PH" sz="2800" dirty="0">
                <a:solidFill>
                  <a:prstClr val="black"/>
                </a:solidFill>
                <a:latin typeface="Arial" panose="020B0604020202020204" pitchFamily="34" charset="0"/>
                <a:cs typeface="Arial" panose="020B0604020202020204" pitchFamily="34" charset="0"/>
              </a:rPr>
              <a:t>What would your adolescent like to change about his/her life?</a:t>
            </a:r>
          </a:p>
          <a:p>
            <a:pPr marL="171450" indent="-171450">
              <a:buFont typeface="Wingdings" panose="05000000000000000000" pitchFamily="2" charset="2"/>
              <a:buChar char="§"/>
            </a:pPr>
            <a:r>
              <a:rPr lang="en-PH" sz="2800" dirty="0">
                <a:solidFill>
                  <a:prstClr val="black"/>
                </a:solidFill>
                <a:latin typeface="Arial" panose="020B0604020202020204" pitchFamily="34" charset="0"/>
                <a:cs typeface="Arial" panose="020B0604020202020204" pitchFamily="34" charset="0"/>
              </a:rPr>
              <a:t>Who is your adolescent’s best friend</a:t>
            </a:r>
          </a:p>
          <a:p>
            <a:pPr marL="171450" indent="-171450">
              <a:buFont typeface="Wingdings" panose="05000000000000000000" pitchFamily="2" charset="2"/>
              <a:buChar char="§"/>
            </a:pPr>
            <a:r>
              <a:rPr lang="en-PH" sz="2800" dirty="0">
                <a:solidFill>
                  <a:prstClr val="black"/>
                </a:solidFill>
                <a:latin typeface="Arial" panose="020B0604020202020204" pitchFamily="34" charset="0"/>
                <a:cs typeface="Arial" panose="020B0604020202020204" pitchFamily="34" charset="0"/>
              </a:rPr>
              <a:t>Where would your adolescent like to go for a holiday?</a:t>
            </a:r>
          </a:p>
        </p:txBody>
      </p:sp>
    </p:spTree>
    <p:extLst>
      <p:ext uri="{BB962C8B-B14F-4D97-AF65-F5344CB8AC3E}">
        <p14:creationId xmlns:p14="http://schemas.microsoft.com/office/powerpoint/2010/main" val="174122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3200" dirty="0"/>
              <a:t>“I Know </a:t>
            </a:r>
            <a:r>
              <a:rPr lang="en-PH" sz="3200" dirty="0" err="1"/>
              <a:t>Him/Her</a:t>
            </a:r>
            <a:r>
              <a:rPr lang="en-PH" sz="3200" dirty="0"/>
              <a:t> So Well</a:t>
            </a:r>
            <a:r>
              <a:rPr lang="en-PH" dirty="0"/>
              <a:t>”</a:t>
            </a: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3" name="Picture 2"/>
          <p:cNvPicPr>
            <a:picLocks noChangeAspect="1"/>
          </p:cNvPicPr>
          <p:nvPr/>
        </p:nvPicPr>
        <p:blipFill>
          <a:blip r:embed="rId5"/>
          <a:stretch>
            <a:fillRect/>
          </a:stretch>
        </p:blipFill>
        <p:spPr>
          <a:xfrm>
            <a:off x="6324600" y="4191000"/>
            <a:ext cx="2181860" cy="2181860"/>
          </a:xfrm>
          <a:prstGeom prst="rect">
            <a:avLst/>
          </a:prstGeom>
        </p:spPr>
      </p:pic>
      <p:sp>
        <p:nvSpPr>
          <p:cNvPr id="7" name="TextBox 6"/>
          <p:cNvSpPr txBox="1"/>
          <p:nvPr/>
        </p:nvSpPr>
        <p:spPr>
          <a:xfrm>
            <a:off x="290310" y="1213872"/>
            <a:ext cx="7634490" cy="1815882"/>
          </a:xfrm>
          <a:prstGeom prst="rect">
            <a:avLst/>
          </a:prstGeom>
          <a:noFill/>
        </p:spPr>
        <p:txBody>
          <a:bodyPr wrap="square" rtlCol="0">
            <a:spAutoFit/>
          </a:bodyPr>
          <a:lstStyle/>
          <a:p>
            <a:pPr marL="228600" lvl="0" indent="-228600">
              <a:buFont typeface="+mj-lt"/>
              <a:buAutoNum type="arabicPeriod"/>
            </a:pPr>
            <a:r>
              <a:rPr lang="en-PH" sz="2800" dirty="0">
                <a:solidFill>
                  <a:prstClr val="black"/>
                </a:solidFill>
                <a:latin typeface="Arial" panose="020B0604020202020204" pitchFamily="34" charset="0"/>
                <a:cs typeface="Arial" panose="020B0604020202020204" pitchFamily="34" charset="0"/>
              </a:rPr>
              <a:t> Was the activity easy or difficult? Why? </a:t>
            </a:r>
          </a:p>
          <a:p>
            <a:pPr marL="228600" lvl="0" indent="-228600">
              <a:buFont typeface="+mj-lt"/>
              <a:buAutoNum type="arabicPeriod"/>
            </a:pPr>
            <a:r>
              <a:rPr lang="en-PH" sz="2800" dirty="0">
                <a:solidFill>
                  <a:prstClr val="black"/>
                </a:solidFill>
                <a:latin typeface="Arial" panose="020B0604020202020204" pitchFamily="34" charset="0"/>
                <a:cs typeface="Arial" panose="020B0604020202020204" pitchFamily="34" charset="0"/>
              </a:rPr>
              <a:t>  How much time did you spend talking/communicating with your children? Why?</a:t>
            </a:r>
          </a:p>
        </p:txBody>
      </p:sp>
    </p:spTree>
    <p:extLst>
      <p:ext uri="{BB962C8B-B14F-4D97-AF65-F5344CB8AC3E}">
        <p14:creationId xmlns:p14="http://schemas.microsoft.com/office/powerpoint/2010/main" val="297825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3200" dirty="0"/>
              <a:t>Parents Communicating with Adolescents</a:t>
            </a:r>
          </a:p>
        </p:txBody>
      </p:sp>
      <p:sp>
        <p:nvSpPr>
          <p:cNvPr id="3" name="Content Placeholder 2"/>
          <p:cNvSpPr>
            <a:spLocks noGrp="1"/>
          </p:cNvSpPr>
          <p:nvPr>
            <p:ph idx="1"/>
          </p:nvPr>
        </p:nvSpPr>
        <p:spPr>
          <a:xfrm>
            <a:off x="468999" y="1171575"/>
            <a:ext cx="7848600" cy="1600200"/>
          </a:xfrm>
        </p:spPr>
        <p:txBody>
          <a:bodyPr>
            <a:normAutofit/>
          </a:bodyPr>
          <a:lstStyle/>
          <a:p>
            <a:r>
              <a:rPr lang="en-PH" dirty="0"/>
              <a:t>Communication can be  great form of giving, the giving of self- revealing, giving of patient listening and understanding</a:t>
            </a:r>
          </a:p>
          <a:p>
            <a:pPr marL="0" indent="0">
              <a:buNone/>
            </a:pPr>
            <a:endParaRPr lang="en-PH" dirty="0"/>
          </a:p>
          <a:p>
            <a:pPr marL="0" indent="0">
              <a:buNone/>
            </a:pPr>
            <a:endParaRPr lang="en-PH"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8" name="Picture 7"/>
          <p:cNvPicPr>
            <a:picLocks noChangeAspect="1"/>
          </p:cNvPicPr>
          <p:nvPr/>
        </p:nvPicPr>
        <p:blipFill>
          <a:blip r:embed="rId5"/>
          <a:stretch>
            <a:fillRect/>
          </a:stretch>
        </p:blipFill>
        <p:spPr>
          <a:xfrm>
            <a:off x="6648952" y="4724400"/>
            <a:ext cx="2466975" cy="1847850"/>
          </a:xfrm>
          <a:prstGeom prst="rect">
            <a:avLst/>
          </a:prstGeom>
        </p:spPr>
      </p:pic>
      <p:sp>
        <p:nvSpPr>
          <p:cNvPr id="9" name="TextBox 8"/>
          <p:cNvSpPr txBox="1"/>
          <p:nvPr/>
        </p:nvSpPr>
        <p:spPr>
          <a:xfrm>
            <a:off x="468998" y="2613213"/>
            <a:ext cx="6998601" cy="353943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Parent’s </a:t>
            </a:r>
            <a:r>
              <a:rPr lang="en-US" sz="3200" i="1" dirty="0">
                <a:latin typeface="Arial" panose="020B0604020202020204" pitchFamily="34" charset="0"/>
                <a:cs typeface="Arial" panose="020B0604020202020204" pitchFamily="34" charset="0"/>
              </a:rPr>
              <a:t>challenge</a:t>
            </a:r>
            <a:r>
              <a:rPr lang="en-US" sz="3200" dirty="0">
                <a:latin typeface="Arial" panose="020B0604020202020204" pitchFamily="34" charset="0"/>
                <a:cs typeface="Arial" panose="020B0604020202020204" pitchFamily="34" charset="0"/>
              </a:rPr>
              <a:t> in communication: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Obsession to instruct and constantly remind or nag them, instead of talking and listening to them</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Treat adolescents as young adult and not like a child</a:t>
            </a:r>
          </a:p>
        </p:txBody>
      </p:sp>
    </p:spTree>
    <p:extLst>
      <p:ext uri="{BB962C8B-B14F-4D97-AF65-F5344CB8AC3E}">
        <p14:creationId xmlns:p14="http://schemas.microsoft.com/office/powerpoint/2010/main" val="33055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3200" dirty="0"/>
              <a:t>Parents Communicating with Adolescents</a:t>
            </a:r>
          </a:p>
        </p:txBody>
      </p:sp>
      <p:sp>
        <p:nvSpPr>
          <p:cNvPr id="3" name="Content Placeholder 2"/>
          <p:cNvSpPr>
            <a:spLocks noGrp="1"/>
          </p:cNvSpPr>
          <p:nvPr>
            <p:ph idx="1"/>
          </p:nvPr>
        </p:nvSpPr>
        <p:spPr>
          <a:xfrm>
            <a:off x="468999" y="1171575"/>
            <a:ext cx="7848600" cy="1600200"/>
          </a:xfrm>
        </p:spPr>
        <p:txBody>
          <a:bodyPr>
            <a:normAutofit/>
          </a:bodyPr>
          <a:lstStyle/>
          <a:p>
            <a:pPr marL="0" indent="0">
              <a:buNone/>
            </a:pPr>
            <a:endParaRPr lang="en-PH" dirty="0"/>
          </a:p>
          <a:p>
            <a:pPr marL="0" indent="0">
              <a:buNone/>
            </a:pPr>
            <a:endParaRPr lang="en-PH"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
        <p:nvSpPr>
          <p:cNvPr id="9" name="TextBox 8"/>
          <p:cNvSpPr txBox="1"/>
          <p:nvPr/>
        </p:nvSpPr>
        <p:spPr>
          <a:xfrm>
            <a:off x="572134" y="1171575"/>
            <a:ext cx="6998601"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Exposure to TV, music, videos, computer games , internet and other forms of media</a:t>
            </a:r>
          </a:p>
          <a:p>
            <a:endParaRPr lang="en-US"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a:off x="6815957" y="4492990"/>
            <a:ext cx="2143125" cy="2143125"/>
          </a:xfrm>
          <a:prstGeom prst="rect">
            <a:avLst/>
          </a:prstGeom>
        </p:spPr>
      </p:pic>
      <p:sp>
        <p:nvSpPr>
          <p:cNvPr id="11" name="TextBox 10"/>
          <p:cNvSpPr txBox="1"/>
          <p:nvPr/>
        </p:nvSpPr>
        <p:spPr>
          <a:xfrm>
            <a:off x="572134" y="3051352"/>
            <a:ext cx="6998601" cy="304698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Parents should remember that the media and internet access can provide endless possibilities of negative and positive influence in the adolescents’ lives</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65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3200" dirty="0"/>
              <a:t>Parents Communicating with Adolescents</a:t>
            </a:r>
          </a:p>
        </p:txBody>
      </p:sp>
      <p:sp>
        <p:nvSpPr>
          <p:cNvPr id="3" name="Content Placeholder 2"/>
          <p:cNvSpPr>
            <a:spLocks noGrp="1"/>
          </p:cNvSpPr>
          <p:nvPr>
            <p:ph idx="1"/>
          </p:nvPr>
        </p:nvSpPr>
        <p:spPr>
          <a:xfrm>
            <a:off x="468999" y="1171575"/>
            <a:ext cx="7848600" cy="1600200"/>
          </a:xfrm>
        </p:spPr>
        <p:txBody>
          <a:bodyPr>
            <a:normAutofit/>
          </a:bodyPr>
          <a:lstStyle/>
          <a:p>
            <a:pPr marL="0" indent="0">
              <a:buNone/>
            </a:pPr>
            <a:endParaRPr lang="en-PH" dirty="0"/>
          </a:p>
          <a:p>
            <a:pPr marL="0" indent="0">
              <a:buNone/>
            </a:pPr>
            <a:endParaRPr lang="en-PH" dirty="0"/>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
        <p:nvSpPr>
          <p:cNvPr id="9" name="TextBox 8"/>
          <p:cNvSpPr txBox="1"/>
          <p:nvPr/>
        </p:nvSpPr>
        <p:spPr>
          <a:xfrm>
            <a:off x="293543" y="1031786"/>
            <a:ext cx="8317057"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What is needed in a world of technology and media?</a:t>
            </a:r>
          </a:p>
        </p:txBody>
      </p:sp>
      <p:sp>
        <p:nvSpPr>
          <p:cNvPr id="11" name="TextBox 10"/>
          <p:cNvSpPr txBox="1"/>
          <p:nvPr/>
        </p:nvSpPr>
        <p:spPr>
          <a:xfrm>
            <a:off x="283383" y="2248793"/>
            <a:ext cx="8632017" cy="4524315"/>
          </a:xfrm>
          <a:prstGeom prst="rect">
            <a:avLst/>
          </a:prstGeom>
          <a:noFill/>
        </p:spPr>
        <p:txBody>
          <a:bodyPr wrap="square" rtlCol="0">
            <a:spAutoFit/>
          </a:bodyPr>
          <a:lstStyle/>
          <a:p>
            <a:r>
              <a:rPr lang="en-US" sz="3200" b="1" i="1" dirty="0">
                <a:solidFill>
                  <a:srgbClr val="FF0000"/>
                </a:solidFill>
                <a:latin typeface="Arial" panose="020B0604020202020204" pitchFamily="34" charset="0"/>
                <a:cs typeface="Arial" panose="020B0604020202020204" pitchFamily="34" charset="0"/>
              </a:rPr>
              <a:t>Conversation</a:t>
            </a:r>
            <a:r>
              <a:rPr lang="en-US" sz="3200" dirty="0">
                <a:latin typeface="Arial" panose="020B0604020202020204" pitchFamily="34" charset="0"/>
                <a:cs typeface="Arial" panose="020B0604020202020204" pitchFamily="34" charset="0"/>
              </a:rPr>
              <a:t> is greatly needed. It is the lifeblood of family life, strong children development, marital unity and deep friendships.</a:t>
            </a:r>
          </a:p>
          <a:p>
            <a:pPr marL="457200" indent="-457200">
              <a:buFont typeface="Wingdings" panose="05000000000000000000" pitchFamily="2" charset="2"/>
              <a:buChar char="§"/>
            </a:pPr>
            <a:r>
              <a:rPr lang="en-US" sz="3200" dirty="0">
                <a:latin typeface="Arial" panose="020B0604020202020204" pitchFamily="34" charset="0"/>
                <a:cs typeface="Arial" panose="020B0604020202020204" pitchFamily="34" charset="0"/>
              </a:rPr>
              <a:t>It is the greatest gift a parent can give to an adolescent and a family</a:t>
            </a:r>
          </a:p>
          <a:p>
            <a:pPr marL="457200" indent="-457200">
              <a:buFont typeface="Wingdings" panose="05000000000000000000" pitchFamily="2" charset="2"/>
              <a:buChar char="§"/>
            </a:pPr>
            <a:r>
              <a:rPr lang="en-US" sz="3200" dirty="0">
                <a:latin typeface="Arial" panose="020B0604020202020204" pitchFamily="34" charset="0"/>
                <a:cs typeface="Arial" panose="020B0604020202020204" pitchFamily="34" charset="0"/>
              </a:rPr>
              <a:t>Communication and conversation will be easier if it has taken place consistently during the younger years</a:t>
            </a:r>
          </a:p>
        </p:txBody>
      </p:sp>
    </p:spTree>
    <p:extLst>
      <p:ext uri="{BB962C8B-B14F-4D97-AF65-F5344CB8AC3E}">
        <p14:creationId xmlns:p14="http://schemas.microsoft.com/office/powerpoint/2010/main" val="181520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a:t>How do we communicate?</a:t>
            </a: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pic>
        <p:nvPicPr>
          <p:cNvPr id="10" name="Content Placeholder 9" descr="A picture containing outdoor, sky, water, sun&#10;&#10;Description automatically generated">
            <a:hlinkClick r:id="rId5"/>
            <a:extLst>
              <a:ext uri="{FF2B5EF4-FFF2-40B4-BE49-F238E27FC236}">
                <a16:creationId xmlns:a16="http://schemas.microsoft.com/office/drawing/2014/main" id="{8A2C49D8-EE7D-EE4A-A044-D9EEF1D956A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57200" y="1437187"/>
            <a:ext cx="8229600" cy="4898025"/>
          </a:xfrm>
        </p:spPr>
      </p:pic>
    </p:spTree>
    <p:extLst>
      <p:ext uri="{BB962C8B-B14F-4D97-AF65-F5344CB8AC3E}">
        <p14:creationId xmlns:p14="http://schemas.microsoft.com/office/powerpoint/2010/main" val="203300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a:t>Processing</a:t>
            </a:r>
          </a:p>
        </p:txBody>
      </p:sp>
      <p:grpSp>
        <p:nvGrpSpPr>
          <p:cNvPr id="4" name="Group 3"/>
          <p:cNvGrpSpPr/>
          <p:nvPr/>
        </p:nvGrpSpPr>
        <p:grpSpPr>
          <a:xfrm>
            <a:off x="283383" y="69617"/>
            <a:ext cx="1684421" cy="822381"/>
            <a:chOff x="2640980" y="1232940"/>
            <a:chExt cx="3885818" cy="1981200"/>
          </a:xfrm>
        </p:grpSpPr>
        <p:pic>
          <p:nvPicPr>
            <p:cNvPr id="5" name="Picture 4" descr="ZFF Logo4"/>
            <p:cNvPicPr/>
            <p:nvPr/>
          </p:nvPicPr>
          <p:blipFill>
            <a:blip r:embed="rId3"/>
            <a:srcRect r="76454"/>
            <a:stretch>
              <a:fillRect/>
            </a:stretch>
          </p:blipFill>
          <p:spPr bwMode="auto">
            <a:xfrm>
              <a:off x="4686421" y="1339164"/>
              <a:ext cx="1840377" cy="174706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980" y="1232940"/>
              <a:ext cx="1981200" cy="1981200"/>
            </a:xfrm>
            <a:prstGeom prst="rect">
              <a:avLst/>
            </a:prstGeom>
          </p:spPr>
        </p:pic>
      </p:grpSp>
      <p:sp>
        <p:nvSpPr>
          <p:cNvPr id="9" name="Content Placeholder 2"/>
          <p:cNvSpPr txBox="1">
            <a:spLocks/>
          </p:cNvSpPr>
          <p:nvPr/>
        </p:nvSpPr>
        <p:spPr>
          <a:xfrm>
            <a:off x="827584" y="1484784"/>
            <a:ext cx="7704856" cy="48245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spcBef>
                <a:spcPts val="0"/>
              </a:spcBef>
              <a:buSzPct val="90000"/>
              <a:buFont typeface="+mj-lt"/>
              <a:buAutoNum type="arabicPeriod"/>
            </a:pPr>
            <a:r>
              <a:rPr lang="en-US" sz="2400" dirty="0">
                <a:latin typeface="Futura"/>
              </a:rPr>
              <a:t>What did you feel while watching the video? </a:t>
            </a:r>
          </a:p>
          <a:p>
            <a:pPr marL="457200" indent="-457200">
              <a:spcBef>
                <a:spcPts val="0"/>
              </a:spcBef>
              <a:buSzPct val="90000"/>
              <a:buFont typeface="+mj-lt"/>
              <a:buAutoNum type="arabicPeriod"/>
            </a:pPr>
            <a:endParaRPr lang="en-US" sz="2400" dirty="0">
              <a:latin typeface="Futura"/>
            </a:endParaRPr>
          </a:p>
          <a:p>
            <a:pPr marL="457200" indent="-457200">
              <a:spcBef>
                <a:spcPts val="0"/>
              </a:spcBef>
              <a:buSzPct val="90000"/>
              <a:buFont typeface="+mj-lt"/>
              <a:buAutoNum type="arabicPeriod"/>
            </a:pPr>
            <a:r>
              <a:rPr lang="en-US" sz="2400" dirty="0">
                <a:latin typeface="Futura"/>
              </a:rPr>
              <a:t>What are your insights or realizations?</a:t>
            </a:r>
          </a:p>
          <a:p>
            <a:pPr marL="457200" indent="-457200">
              <a:spcBef>
                <a:spcPts val="0"/>
              </a:spcBef>
              <a:buSzPct val="90000"/>
              <a:buFont typeface="+mj-lt"/>
              <a:buAutoNum type="arabicPeriod"/>
            </a:pPr>
            <a:endParaRPr lang="en-US" sz="2400" dirty="0">
              <a:latin typeface="Futura"/>
            </a:endParaRPr>
          </a:p>
          <a:p>
            <a:pPr marL="457200" indent="-457200">
              <a:spcBef>
                <a:spcPts val="0"/>
              </a:spcBef>
              <a:buSzPct val="90000"/>
              <a:buFont typeface="+mj-lt"/>
              <a:buAutoNum type="arabicPeriod"/>
            </a:pPr>
            <a:r>
              <a:rPr lang="en-US" sz="2400" dirty="0">
                <a:latin typeface="Futura"/>
              </a:rPr>
              <a:t>What did you learn from the video?</a:t>
            </a:r>
          </a:p>
          <a:p>
            <a:pPr marL="457200" indent="-457200">
              <a:spcBef>
                <a:spcPts val="0"/>
              </a:spcBef>
              <a:buSzPct val="90000"/>
              <a:buFont typeface="+mj-lt"/>
              <a:buAutoNum type="arabicPeriod"/>
            </a:pPr>
            <a:endParaRPr lang="en-PH" sz="2400" i="1" dirty="0">
              <a:latin typeface="Futura"/>
              <a:ea typeface="FangSong" pitchFamily="49" charset="-122"/>
            </a:endParaRPr>
          </a:p>
          <a:p>
            <a:pPr marL="457200" indent="-457200">
              <a:spcBef>
                <a:spcPts val="0"/>
              </a:spcBef>
              <a:buSzPct val="90000"/>
              <a:buFont typeface="+mj-lt"/>
              <a:buAutoNum type="arabicPeriod"/>
            </a:pPr>
            <a:endParaRPr lang="en-PH" sz="2400" i="1" dirty="0">
              <a:latin typeface="Futura"/>
              <a:ea typeface="FangSong" pitchFamily="49" charset="-122"/>
            </a:endParaRPr>
          </a:p>
        </p:txBody>
      </p:sp>
    </p:spTree>
    <p:extLst>
      <p:ext uri="{BB962C8B-B14F-4D97-AF65-F5344CB8AC3E}">
        <p14:creationId xmlns:p14="http://schemas.microsoft.com/office/powerpoint/2010/main" val="40359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12988</TotalTime>
  <Words>2552</Words>
  <Application>Microsoft Macintosh PowerPoint</Application>
  <PresentationFormat>On-screen Show (4:3)</PresentationFormat>
  <Paragraphs>209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Futura</vt:lpstr>
      <vt:lpstr>Gill Sans MT</vt:lpstr>
      <vt:lpstr>Wingdings</vt:lpstr>
      <vt:lpstr>Office Theme</vt:lpstr>
      <vt:lpstr>PowerPoint Presentation</vt:lpstr>
      <vt:lpstr>Session Objectives</vt:lpstr>
      <vt:lpstr>“I Know Him/Her So Well”</vt:lpstr>
      <vt:lpstr>“I Know Him/Her So Well”</vt:lpstr>
      <vt:lpstr>Parents Communicating with Adolescents</vt:lpstr>
      <vt:lpstr>Parents Communicating with Adolescents</vt:lpstr>
      <vt:lpstr>Parents Communicating with Adolescents</vt:lpstr>
      <vt:lpstr>How do we communicate?</vt:lpstr>
      <vt:lpstr>Processing</vt:lpstr>
      <vt:lpstr>Communication Guidelines</vt:lpstr>
      <vt:lpstr>Communication Guidelines</vt:lpstr>
      <vt:lpstr>Communication Guidelines</vt:lpstr>
      <vt:lpstr>Communication Guidelines</vt:lpstr>
      <vt:lpstr>Communication Guidelines</vt:lpstr>
      <vt:lpstr>Tips for Communication</vt:lpstr>
      <vt:lpstr>KEY MESSAGE</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Aryx Ismael</dc:creator>
  <cp:lastModifiedBy>Kim Martin</cp:lastModifiedBy>
  <cp:revision>493</cp:revision>
  <dcterms:created xsi:type="dcterms:W3CDTF">2014-07-16T02:33:53Z</dcterms:created>
  <dcterms:modified xsi:type="dcterms:W3CDTF">2020-12-09T13:46:44Z</dcterms:modified>
</cp:coreProperties>
</file>