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681" r:id="rId2"/>
    <p:sldId id="672" r:id="rId3"/>
    <p:sldId id="390" r:id="rId4"/>
    <p:sldId id="682" r:id="rId5"/>
    <p:sldId id="683" r:id="rId6"/>
    <p:sldId id="684" r:id="rId7"/>
    <p:sldId id="685" r:id="rId8"/>
    <p:sldId id="694" r:id="rId9"/>
    <p:sldId id="686" r:id="rId10"/>
    <p:sldId id="691" r:id="rId11"/>
    <p:sldId id="692" r:id="rId12"/>
    <p:sldId id="695" r:id="rId13"/>
    <p:sldId id="693" r:id="rId1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orient="horz" pos="816">
          <p15:clr>
            <a:srgbClr val="A4A3A4"/>
          </p15:clr>
        </p15:guide>
        <p15:guide id="3" pos="5472">
          <p15:clr>
            <a:srgbClr val="A4A3A4"/>
          </p15:clr>
        </p15:guide>
        <p15:guide id="4" pos="288">
          <p15:clr>
            <a:srgbClr val="A4A3A4"/>
          </p15:clr>
        </p15:guide>
        <p15:guide id="5" pos="1296">
          <p15:clr>
            <a:srgbClr val="A4A3A4"/>
          </p15:clr>
        </p15:guide>
        <p15:guide id="6"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33CC"/>
    <a:srgbClr val="008000"/>
    <a:srgbClr val="366BAB"/>
    <a:srgbClr val="FF9933"/>
    <a:srgbClr val="2A5993"/>
    <a:srgbClr val="1A2680"/>
    <a:srgbClr val="000099"/>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14" autoAdjust="0"/>
  </p:normalViewPr>
  <p:slideViewPr>
    <p:cSldViewPr showGuides="1">
      <p:cViewPr varScale="1">
        <p:scale>
          <a:sx n="44" d="100"/>
          <a:sy n="44" d="100"/>
        </p:scale>
        <p:origin x="2052" y="42"/>
      </p:cViewPr>
      <p:guideLst>
        <p:guide orient="horz" pos="4080"/>
        <p:guide orient="horz" pos="816"/>
        <p:guide pos="5472"/>
        <p:guide pos="288"/>
        <p:guide pos="129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806" y="-52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PH"/>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C221F3EB-1CC6-4E4B-960D-0B6DC920B231}" type="datetimeFigureOut">
              <a:rPr lang="en-PH" smtClean="0"/>
              <a:t>14/02/2018</a:t>
            </a:fld>
            <a:endParaRPr lang="en-PH"/>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PH"/>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FC0E3B79-F5B0-423B-B5FD-06E2B72A18B7}" type="slidenum">
              <a:rPr lang="en-PH" smtClean="0"/>
              <a:t>‹#›</a:t>
            </a:fld>
            <a:endParaRPr lang="en-PH"/>
          </a:p>
        </p:txBody>
      </p:sp>
    </p:spTree>
    <p:extLst>
      <p:ext uri="{BB962C8B-B14F-4D97-AF65-F5344CB8AC3E}">
        <p14:creationId xmlns:p14="http://schemas.microsoft.com/office/powerpoint/2010/main" val="299318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PH"/>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C94E2E6B-5DE5-4E0A-9067-87173F6AF40F}" type="datetimeFigureOut">
              <a:rPr lang="en-PH" smtClean="0"/>
              <a:t>14/02/2018</a:t>
            </a:fld>
            <a:endParaRPr lang="en-PH"/>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PH"/>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PH"/>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EC7AFCD-6EF6-4564-9EAC-3430485BDE6D}" type="slidenum">
              <a:rPr lang="en-PH" smtClean="0"/>
              <a:t>‹#›</a:t>
            </a:fld>
            <a:endParaRPr lang="en-PH"/>
          </a:p>
        </p:txBody>
      </p:sp>
    </p:spTree>
    <p:extLst>
      <p:ext uri="{BB962C8B-B14F-4D97-AF65-F5344CB8AC3E}">
        <p14:creationId xmlns:p14="http://schemas.microsoft.com/office/powerpoint/2010/main" val="175717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PH" dirty="0" smtClean="0"/>
              <a:t>Based</a:t>
            </a:r>
            <a:r>
              <a:rPr lang="en-PH" baseline="0" dirty="0" smtClean="0"/>
              <a:t> on the threats and risk discussed in the previous session, asked them what do they need to do as parents?</a:t>
            </a:r>
          </a:p>
          <a:p>
            <a:pPr defTabSz="934974">
              <a:defRPr/>
            </a:pPr>
            <a:endParaRPr lang="en-PH" baseline="0" dirty="0" smtClean="0"/>
          </a:p>
          <a:p>
            <a:pPr defTabSz="934974">
              <a:defRPr/>
            </a:pPr>
            <a:r>
              <a:rPr lang="en-PH" baseline="0" dirty="0" smtClean="0"/>
              <a:t>Wait for them to answer PROTECT/PROTECTING them before proceed to the session.</a:t>
            </a:r>
          </a:p>
        </p:txBody>
      </p:sp>
      <p:sp>
        <p:nvSpPr>
          <p:cNvPr id="4" name="Slide Number Placeholder 3"/>
          <p:cNvSpPr>
            <a:spLocks noGrp="1"/>
          </p:cNvSpPr>
          <p:nvPr>
            <p:ph type="sldNum" sz="quarter" idx="10"/>
          </p:nvPr>
        </p:nvSpPr>
        <p:spPr/>
        <p:txBody>
          <a:bodyPr/>
          <a:lstStyle/>
          <a:p>
            <a:fld id="{1EC7AFCD-6EF6-4564-9EAC-3430485BDE6D}" type="slidenum">
              <a:rPr lang="en-PH" smtClean="0"/>
              <a:t>1</a:t>
            </a:fld>
            <a:endParaRPr lang="en-PH"/>
          </a:p>
        </p:txBody>
      </p:sp>
    </p:spTree>
    <p:extLst>
      <p:ext uri="{BB962C8B-B14F-4D97-AF65-F5344CB8AC3E}">
        <p14:creationId xmlns:p14="http://schemas.microsoft.com/office/powerpoint/2010/main" val="4007599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dirty="0" smtClean="0"/>
              <a:t>Teach them the practical life skills/self defense</a:t>
            </a:r>
          </a:p>
          <a:p>
            <a:pPr marL="233744" indent="-233744" defTabSz="934974">
              <a:buFont typeface="+mj-lt"/>
              <a:buAutoNum type="arabicPeriod"/>
              <a:defRPr/>
            </a:pPr>
            <a:r>
              <a:rPr lang="en-PH" dirty="0" smtClean="0"/>
              <a:t>As</a:t>
            </a:r>
            <a:r>
              <a:rPr lang="en-PH" baseline="0" dirty="0" smtClean="0"/>
              <a:t> parents, you need to nurture the inherent skills of your adolescents so that they can develop critical thinking and questioning skills.</a:t>
            </a:r>
          </a:p>
          <a:p>
            <a:pPr marL="233744" indent="-233744" defTabSz="934974">
              <a:buFont typeface="+mj-lt"/>
              <a:buAutoNum type="arabicPeriod"/>
              <a:defRPr/>
            </a:pPr>
            <a:r>
              <a:rPr lang="en-PH" baseline="0" dirty="0" smtClean="0"/>
              <a:t>You can help them develop the necessary attitudes, values and skills to resist peer pressure and say “NO” to unhealthy lifestyle and behaviors.</a:t>
            </a:r>
          </a:p>
          <a:p>
            <a:pPr marL="233744" indent="-233744" defTabSz="934974">
              <a:buFont typeface="+mj-lt"/>
              <a:buAutoNum type="arabicPeriod"/>
              <a:defRPr/>
            </a:pPr>
            <a:r>
              <a:rPr lang="en-PH" baseline="0" dirty="0" smtClean="0"/>
              <a:t>You can advise them how to handle themselves in potentially dangerous situations.</a:t>
            </a:r>
          </a:p>
          <a:p>
            <a:pPr defTabSz="934974">
              <a:defRPr/>
            </a:pPr>
            <a:r>
              <a:rPr lang="en-PH" baseline="0" dirty="0" smtClean="0"/>
              <a:t>ASK participants to share their personal experiences in relation to this.</a:t>
            </a:r>
          </a:p>
          <a:p>
            <a:endParaRPr lang="en-PH" dirty="0" smtClean="0"/>
          </a:p>
          <a:p>
            <a:r>
              <a:rPr lang="en-PH" b="1" dirty="0" smtClean="0"/>
              <a:t>Tell them what their options are and how they can best protect themselves</a:t>
            </a:r>
          </a:p>
          <a:p>
            <a:pPr marL="233744" indent="-233744" defTabSz="934974">
              <a:buFont typeface="+mj-lt"/>
              <a:buAutoNum type="arabicPeriod"/>
              <a:defRPr/>
            </a:pPr>
            <a:r>
              <a:rPr lang="en-PH" dirty="0" smtClean="0"/>
              <a:t>You</a:t>
            </a:r>
            <a:r>
              <a:rPr lang="en-PH" baseline="0" dirty="0" smtClean="0"/>
              <a:t> should help your adolescent realize that there is more than one way to handle a situation.</a:t>
            </a:r>
          </a:p>
          <a:p>
            <a:pPr defTabSz="934974">
              <a:defRPr/>
            </a:pPr>
            <a:r>
              <a:rPr lang="en-PH" baseline="0" dirty="0" smtClean="0"/>
              <a:t>ASK participants how they ensure that their family is very much connected. Encourage exchange of opinions and sharing.</a:t>
            </a:r>
            <a:endParaRPr lang="en-PH" dirty="0" smtClean="0"/>
          </a:p>
          <a:p>
            <a:r>
              <a:rPr lang="en-PH" dirty="0" smtClean="0">
                <a:latin typeface="Arial" panose="020B0604020202020204" pitchFamily="34" charset="0"/>
                <a:cs typeface="Arial" panose="020B0604020202020204" pitchFamily="34" charset="0"/>
              </a:rPr>
              <a:t> </a:t>
            </a:r>
            <a:endParaRPr lang="en-P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C7AFCD-6EF6-4564-9EAC-3430485BDE6D}" type="slidenum">
              <a:rPr lang="en-PH" smtClean="0"/>
              <a:t>10</a:t>
            </a:fld>
            <a:endParaRPr lang="en-PH"/>
          </a:p>
        </p:txBody>
      </p:sp>
    </p:spTree>
    <p:extLst>
      <p:ext uri="{BB962C8B-B14F-4D97-AF65-F5344CB8AC3E}">
        <p14:creationId xmlns:p14="http://schemas.microsoft.com/office/powerpoint/2010/main" val="111813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dirty="0" smtClean="0"/>
              <a:t>Stay connected and strengthen family relationship</a:t>
            </a:r>
          </a:p>
          <a:p>
            <a:pPr marL="233744" indent="-233744" defTabSz="934974">
              <a:buFont typeface="+mj-lt"/>
              <a:buAutoNum type="arabicPeriod"/>
              <a:defRPr/>
            </a:pPr>
            <a:r>
              <a:rPr lang="en-PH" dirty="0" smtClean="0"/>
              <a:t>Family</a:t>
            </a:r>
            <a:r>
              <a:rPr lang="en-PH" baseline="0" dirty="0" smtClean="0"/>
              <a:t> relationship, particularly that between parents and adolescents is a powerful determinant in shaping the values, behavior and choices of young people.</a:t>
            </a:r>
          </a:p>
          <a:p>
            <a:pPr marL="233744" indent="-233744" defTabSz="934974">
              <a:buFont typeface="+mj-lt"/>
              <a:buAutoNum type="arabicPeriod"/>
              <a:defRPr/>
            </a:pPr>
            <a:r>
              <a:rPr lang="en-PH" baseline="0" dirty="0" smtClean="0"/>
              <a:t>Your children watch how you and other significant adults behave and pay more attention to what adults do than what they say.</a:t>
            </a:r>
          </a:p>
          <a:p>
            <a:pPr marL="233744" indent="-233744" defTabSz="934974">
              <a:buFont typeface="+mj-lt"/>
              <a:buAutoNum type="arabicPeriod"/>
              <a:defRPr/>
            </a:pPr>
            <a:r>
              <a:rPr lang="en-PH" baseline="0" dirty="0" smtClean="0"/>
              <a:t>Your stories from the past can give adolescents a more meaningful view and a clearer understanding of the past and serve as lessons for the to learn from.</a:t>
            </a:r>
          </a:p>
          <a:p>
            <a:pPr defTabSz="934974">
              <a:defRPr/>
            </a:pPr>
            <a:r>
              <a:rPr lang="en-PH" baseline="0" dirty="0" smtClean="0"/>
              <a:t>DEEPEN discussion. RELATE this to the growing clamor of adolescents to be active implementers of community programs.</a:t>
            </a:r>
            <a:endParaRPr lang="en-PH" dirty="0" smtClean="0"/>
          </a:p>
          <a:p>
            <a:endParaRPr lang="en-PH" dirty="0" smtClean="0"/>
          </a:p>
          <a:p>
            <a:r>
              <a:rPr lang="en-PH" b="1" dirty="0" smtClean="0"/>
              <a:t>Sustain active interest and involvement of the community.</a:t>
            </a:r>
            <a:endParaRPr lang="en-US" b="1" dirty="0" smtClean="0"/>
          </a:p>
          <a:p>
            <a:pPr marL="233744" indent="-233744" defTabSz="934974">
              <a:buFont typeface="+mj-lt"/>
              <a:buAutoNum type="arabicPeriod"/>
              <a:defRPr/>
            </a:pPr>
            <a:r>
              <a:rPr lang="en-PH" dirty="0" smtClean="0"/>
              <a:t>At</a:t>
            </a:r>
            <a:r>
              <a:rPr lang="en-PH" baseline="0" dirty="0" smtClean="0"/>
              <a:t> the core of protecting your adolescent is active and continuing community support and involvement</a:t>
            </a:r>
          </a:p>
          <a:p>
            <a:pPr marL="233744" indent="-233744" defTabSz="934974">
              <a:buFont typeface="+mj-lt"/>
              <a:buAutoNum type="arabicPeriod"/>
              <a:defRPr/>
            </a:pPr>
            <a:r>
              <a:rPr lang="en-PH" baseline="0" dirty="0" smtClean="0"/>
              <a:t>The active involvement of the community will ensure sustainability of efforts in protecting your adolescents and facilitating their development.</a:t>
            </a:r>
          </a:p>
          <a:p>
            <a:pPr marL="233744" indent="-233744" defTabSz="934974">
              <a:buFont typeface="+mj-lt"/>
              <a:buAutoNum type="arabicPeriod"/>
              <a:defRPr/>
            </a:pPr>
            <a:r>
              <a:rPr lang="en-PH" baseline="0" dirty="0" smtClean="0"/>
              <a:t>As parents, you need to help raise awareness about the needs, concerns, threats and risks facing your adolescents.</a:t>
            </a:r>
            <a:endParaRPr lang="en-PH" dirty="0" smtClean="0"/>
          </a:p>
          <a:p>
            <a:r>
              <a:rPr lang="en-PH" dirty="0" smtClean="0">
                <a:latin typeface="Arial" panose="020B0604020202020204" pitchFamily="34" charset="0"/>
                <a:cs typeface="Arial" panose="020B0604020202020204" pitchFamily="34" charset="0"/>
              </a:rPr>
              <a:t> </a:t>
            </a:r>
            <a:endParaRPr lang="en-P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C7AFCD-6EF6-4564-9EAC-3430485BDE6D}" type="slidenum">
              <a:rPr lang="en-PH" smtClean="0"/>
              <a:t>11</a:t>
            </a:fld>
            <a:endParaRPr lang="en-PH"/>
          </a:p>
        </p:txBody>
      </p:sp>
    </p:spTree>
    <p:extLst>
      <p:ext uri="{BB962C8B-B14F-4D97-AF65-F5344CB8AC3E}">
        <p14:creationId xmlns:p14="http://schemas.microsoft.com/office/powerpoint/2010/main" val="253573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7AFCD-6EF6-4564-9EAC-3430485BDE6D}" type="slidenum">
              <a:rPr lang="en-PH" smtClean="0"/>
              <a:t>12</a:t>
            </a:fld>
            <a:endParaRPr lang="en-PH"/>
          </a:p>
        </p:txBody>
      </p:sp>
    </p:spTree>
    <p:extLst>
      <p:ext uri="{BB962C8B-B14F-4D97-AF65-F5344CB8AC3E}">
        <p14:creationId xmlns:p14="http://schemas.microsoft.com/office/powerpoint/2010/main" val="3581687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F19473F-A18A-46BF-88C0-E8556AB10F03}"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03809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Title Slide</a:t>
            </a:r>
          </a:p>
        </p:txBody>
      </p:sp>
      <p:sp>
        <p:nvSpPr>
          <p:cNvPr id="4" name="Slide Number Placeholder 3"/>
          <p:cNvSpPr>
            <a:spLocks noGrp="1"/>
          </p:cNvSpPr>
          <p:nvPr>
            <p:ph type="sldNum" sz="quarter" idx="5"/>
          </p:nvPr>
        </p:nvSpPr>
        <p:spPr/>
        <p:txBody>
          <a:bodyPr/>
          <a:lstStyle/>
          <a:p>
            <a:pPr>
              <a:defRPr/>
            </a:pPr>
            <a:fld id="{8F19473F-A18A-46BF-88C0-E8556AB10F03}"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83970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defTabSz="934974">
              <a:buFont typeface="+mj-lt"/>
              <a:buAutoNum type="arabicPeriod"/>
              <a:defRPr/>
            </a:pPr>
            <a:r>
              <a:rPr lang="en-PH" dirty="0" smtClean="0"/>
              <a:t>Articulate the Session Objectives</a:t>
            </a:r>
          </a:p>
          <a:p>
            <a:r>
              <a:rPr lang="en-PH" dirty="0" smtClean="0">
                <a:latin typeface="Arial" panose="020B0604020202020204" pitchFamily="34" charset="0"/>
                <a:cs typeface="Arial" panose="020B0604020202020204" pitchFamily="34" charset="0"/>
              </a:rPr>
              <a:t> </a:t>
            </a:r>
            <a:endParaRPr lang="en-P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C7AFCD-6EF6-4564-9EAC-3430485BDE6D}" type="slidenum">
              <a:rPr lang="en-PH" smtClean="0"/>
              <a:t>3</a:t>
            </a:fld>
            <a:endParaRPr lang="en-PH"/>
          </a:p>
        </p:txBody>
      </p:sp>
    </p:spTree>
    <p:extLst>
      <p:ext uri="{BB962C8B-B14F-4D97-AF65-F5344CB8AC3E}">
        <p14:creationId xmlns:p14="http://schemas.microsoft.com/office/powerpoint/2010/main" val="3556983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PH" b="1" dirty="0" smtClean="0"/>
              <a:t>Pray for and with your Children</a:t>
            </a:r>
            <a:endParaRPr lang="en-PH" b="1" dirty="0" smtClean="0">
              <a:latin typeface="Arial" panose="020B0604020202020204" pitchFamily="34" charset="0"/>
              <a:cs typeface="Arial" panose="020B0604020202020204" pitchFamily="34" charset="0"/>
            </a:endParaRPr>
          </a:p>
          <a:p>
            <a:pPr marL="233744" indent="-233744" defTabSz="934974">
              <a:buFont typeface="+mj-lt"/>
              <a:buAutoNum type="arabicPeriod"/>
              <a:defRPr/>
            </a:pPr>
            <a:r>
              <a:rPr lang="en-PH" dirty="0" smtClean="0">
                <a:latin typeface="Arial" panose="020B0604020202020204" pitchFamily="34" charset="0"/>
                <a:cs typeface="Arial" panose="020B0604020202020204" pitchFamily="34" charset="0"/>
              </a:rPr>
              <a:t>There</a:t>
            </a:r>
            <a:r>
              <a:rPr lang="en-PH" baseline="0" dirty="0" smtClean="0">
                <a:latin typeface="Arial" panose="020B0604020202020204" pitchFamily="34" charset="0"/>
                <a:cs typeface="Arial" panose="020B0604020202020204" pitchFamily="34" charset="0"/>
              </a:rPr>
              <a:t> is a saying, The family that prays together stays together.” Prayers are your strongest weapon against all the threats and risk faced by your children.</a:t>
            </a:r>
          </a:p>
          <a:p>
            <a:pPr marL="233744" indent="-233744" defTabSz="934974">
              <a:buFont typeface="+mj-lt"/>
              <a:buAutoNum type="arabicPeriod"/>
              <a:defRPr/>
            </a:pPr>
            <a:r>
              <a:rPr lang="en-PH" baseline="0" dirty="0" smtClean="0">
                <a:latin typeface="Arial" panose="020B0604020202020204" pitchFamily="34" charset="0"/>
                <a:cs typeface="Arial" panose="020B0604020202020204" pitchFamily="34" charset="0"/>
              </a:rPr>
              <a:t>Prayerful parents get wisdom and positive behavior in dealing with their children.</a:t>
            </a:r>
          </a:p>
          <a:p>
            <a:pPr marL="233744" indent="-233744" defTabSz="934974">
              <a:buFont typeface="+mj-lt"/>
              <a:buAutoNum type="arabicPeriod"/>
              <a:defRPr/>
            </a:pPr>
            <a:r>
              <a:rPr lang="en-PH" dirty="0" smtClean="0">
                <a:latin typeface="Arial" panose="020B0604020202020204" pitchFamily="34" charset="0"/>
                <a:cs typeface="Arial" panose="020B0604020202020204" pitchFamily="34" charset="0"/>
              </a:rPr>
              <a:t>Praying time is the bes</a:t>
            </a:r>
            <a:r>
              <a:rPr lang="en-PH" baseline="0" dirty="0" smtClean="0">
                <a:latin typeface="Arial" panose="020B0604020202020204" pitchFamily="34" charset="0"/>
                <a:cs typeface="Arial" panose="020B0604020202020204" pitchFamily="34" charset="0"/>
              </a:rPr>
              <a:t>t time for both parents and children to strengthen their relationship with each other and for putting God in the center of that relationship.</a:t>
            </a:r>
          </a:p>
          <a:p>
            <a:pPr defTabSz="934974">
              <a:defRPr/>
            </a:pPr>
            <a:r>
              <a:rPr lang="en-PH" baseline="0" dirty="0" smtClean="0">
                <a:latin typeface="Arial" panose="020B0604020202020204" pitchFamily="34" charset="0"/>
                <a:cs typeface="Arial" panose="020B0604020202020204" pitchFamily="34" charset="0"/>
              </a:rPr>
              <a:t>DEEPEN discussion. ASK participants how they show their love and care for their children.</a:t>
            </a:r>
          </a:p>
          <a:p>
            <a:endParaRPr lang="en-PH" b="1" dirty="0" smtClean="0"/>
          </a:p>
          <a:p>
            <a:r>
              <a:rPr lang="en-PH" b="1" dirty="0" smtClean="0"/>
              <a:t>Provide your children with physical care, love and all their needs</a:t>
            </a:r>
            <a:endParaRPr lang="en-PH" b="0" dirty="0" smtClean="0"/>
          </a:p>
          <a:p>
            <a:pPr marL="233744" indent="-233744" defTabSz="934974">
              <a:buFont typeface="+mj-lt"/>
              <a:buAutoNum type="arabicPeriod"/>
              <a:defRPr/>
            </a:pPr>
            <a:r>
              <a:rPr lang="en-PH" dirty="0" smtClean="0">
                <a:latin typeface="Arial" panose="020B0604020202020204" pitchFamily="34" charset="0"/>
                <a:cs typeface="Arial" panose="020B0604020202020204" pitchFamily="34" charset="0"/>
              </a:rPr>
              <a:t>The physical,</a:t>
            </a:r>
            <a:r>
              <a:rPr lang="en-PH" baseline="0" dirty="0" smtClean="0">
                <a:latin typeface="Arial" panose="020B0604020202020204" pitchFamily="34" charset="0"/>
                <a:cs typeface="Arial" panose="020B0604020202020204" pitchFamily="34" charset="0"/>
              </a:rPr>
              <a:t> emotional and mental health of our children depends on the quality of care when they are growing up.</a:t>
            </a:r>
          </a:p>
          <a:p>
            <a:pPr marL="233744" indent="-233744" defTabSz="934974">
              <a:buFont typeface="+mj-lt"/>
              <a:buAutoNum type="arabicPeriod"/>
              <a:defRPr/>
            </a:pPr>
            <a:r>
              <a:rPr lang="en-PH" baseline="0" dirty="0" smtClean="0">
                <a:latin typeface="Arial" panose="020B0604020202020204" pitchFamily="34" charset="0"/>
                <a:cs typeface="Arial" panose="020B0604020202020204" pitchFamily="34" charset="0"/>
              </a:rPr>
              <a:t>As parents,  you should have an obligation to your children. You were the ones who brought them into this world. You should be ready to provide them with all their needs.</a:t>
            </a:r>
          </a:p>
          <a:p>
            <a:pPr defTabSz="934974">
              <a:defRPr/>
            </a:pPr>
            <a:r>
              <a:rPr lang="en-PH" dirty="0" smtClean="0">
                <a:latin typeface="Arial" panose="020B0604020202020204" pitchFamily="34" charset="0"/>
                <a:cs typeface="Arial" panose="020B0604020202020204" pitchFamily="34" charset="0"/>
              </a:rPr>
              <a:t>TELL</a:t>
            </a:r>
            <a:r>
              <a:rPr lang="en-PH" baseline="0" dirty="0" smtClean="0">
                <a:latin typeface="Arial" panose="020B0604020202020204" pitchFamily="34" charset="0"/>
                <a:cs typeface="Arial" panose="020B0604020202020204" pitchFamily="34" charset="0"/>
              </a:rPr>
              <a:t> the participants about the different agencies and institutions which can be tapped in this undertaking (refer to the supplementary materials for the list)</a:t>
            </a:r>
          </a:p>
          <a:p>
            <a:pPr defTabSz="934974">
              <a:defRPr/>
            </a:pPr>
            <a:endParaRPr lang="en-PH"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C7AFCD-6EF6-4564-9EAC-3430485BDE6D}" type="slidenum">
              <a:rPr lang="en-PH" smtClean="0"/>
              <a:t>4</a:t>
            </a:fld>
            <a:endParaRPr lang="en-PH"/>
          </a:p>
        </p:txBody>
      </p:sp>
    </p:spTree>
    <p:extLst>
      <p:ext uri="{BB962C8B-B14F-4D97-AF65-F5344CB8AC3E}">
        <p14:creationId xmlns:p14="http://schemas.microsoft.com/office/powerpoint/2010/main" val="168404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PH" b="1" dirty="0" smtClean="0"/>
              <a:t>Report to authorities</a:t>
            </a:r>
            <a:r>
              <a:rPr lang="en-US" b="1" dirty="0" smtClean="0"/>
              <a:t> any untoward incidents/threats to the adolescent's life</a:t>
            </a:r>
            <a:endParaRPr lang="en-PH" b="1" dirty="0" smtClean="0"/>
          </a:p>
          <a:p>
            <a:pPr marL="233744" indent="-233744" defTabSz="934974">
              <a:buFont typeface="+mj-lt"/>
              <a:buAutoNum type="arabicPeriod"/>
              <a:defRPr/>
            </a:pPr>
            <a:r>
              <a:rPr lang="en-PH" dirty="0" smtClean="0"/>
              <a:t>Parents</a:t>
            </a:r>
            <a:r>
              <a:rPr lang="en-PH" baseline="0" dirty="0" smtClean="0"/>
              <a:t> should be vigilant and take action if any untoward incident happens to their adolescents. There are many agencies and institutions who can help in this regards.</a:t>
            </a:r>
          </a:p>
          <a:p>
            <a:pPr defTabSz="934974">
              <a:defRPr/>
            </a:pPr>
            <a:r>
              <a:rPr lang="en-PH" b="0" baseline="0" dirty="0" smtClean="0">
                <a:latin typeface="Arial" panose="020B0604020202020204" pitchFamily="34" charset="0"/>
                <a:cs typeface="Arial" panose="020B0604020202020204" pitchFamily="34" charset="0"/>
              </a:rPr>
              <a:t>GIVE special emphasis to this.</a:t>
            </a:r>
          </a:p>
          <a:p>
            <a:pPr defTabSz="934974">
              <a:defRPr/>
            </a:pPr>
            <a:endParaRPr lang="en-PH" b="1" baseline="0" dirty="0" smtClean="0">
              <a:latin typeface="Arial" panose="020B0604020202020204" pitchFamily="34" charset="0"/>
              <a:cs typeface="Arial" panose="020B0604020202020204" pitchFamily="34" charset="0"/>
            </a:endParaRPr>
          </a:p>
          <a:p>
            <a:pPr defTabSz="934974">
              <a:defRPr/>
            </a:pPr>
            <a:r>
              <a:rPr lang="en-PH" b="1" dirty="0" smtClean="0"/>
              <a:t>Raise children to be God-loving and God-centered</a:t>
            </a:r>
          </a:p>
          <a:p>
            <a:pPr marL="233744" indent="-233744" defTabSz="934974">
              <a:buFont typeface="+mj-lt"/>
              <a:buAutoNum type="arabicPeriod"/>
              <a:defRPr/>
            </a:pPr>
            <a:r>
              <a:rPr lang="en-PH" dirty="0" smtClean="0"/>
              <a:t>You are responsible for the spiritual</a:t>
            </a:r>
            <a:r>
              <a:rPr lang="en-PH" baseline="0" dirty="0" smtClean="0"/>
              <a:t> formation of your children; bring them closer to the Almighty through involvement in Church activities.</a:t>
            </a:r>
          </a:p>
          <a:p>
            <a:pPr defTabSz="934974">
              <a:defRPr/>
            </a:pPr>
            <a:r>
              <a:rPr lang="en-PH" b="0" baseline="0" dirty="0" smtClean="0">
                <a:latin typeface="Arial" panose="020B0604020202020204" pitchFamily="34" charset="0"/>
                <a:cs typeface="Arial" panose="020B0604020202020204" pitchFamily="34" charset="0"/>
              </a:rPr>
              <a:t>ASK participants to cite activities of their children which they usually join</a:t>
            </a:r>
          </a:p>
          <a:p>
            <a:pPr defTabSz="934974">
              <a:defRPr/>
            </a:pPr>
            <a:endParaRPr lang="en-PH" b="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C7AFCD-6EF6-4564-9EAC-3430485BDE6D}" type="slidenum">
              <a:rPr lang="en-PH" smtClean="0"/>
              <a:t>5</a:t>
            </a:fld>
            <a:endParaRPr lang="en-PH"/>
          </a:p>
        </p:txBody>
      </p:sp>
    </p:spTree>
    <p:extLst>
      <p:ext uri="{BB962C8B-B14F-4D97-AF65-F5344CB8AC3E}">
        <p14:creationId xmlns:p14="http://schemas.microsoft.com/office/powerpoint/2010/main" val="207960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defTabSz="934974">
              <a:buFont typeface="+mj-lt"/>
              <a:buAutoNum type="arabicPeriod"/>
              <a:defRPr/>
            </a:pPr>
            <a:r>
              <a:rPr lang="en-PH" dirty="0" smtClean="0"/>
              <a:t>Ensure</a:t>
            </a:r>
            <a:r>
              <a:rPr lang="en-PH" baseline="0" dirty="0" smtClean="0"/>
              <a:t> that you are aware of your children’s activities both home and outside.</a:t>
            </a:r>
          </a:p>
          <a:p>
            <a:pPr marL="233744" indent="-233744" defTabSz="934974">
              <a:buFont typeface="+mj-lt"/>
              <a:buAutoNum type="arabicPeriod"/>
              <a:defRPr/>
            </a:pPr>
            <a:r>
              <a:rPr lang="en-PH" baseline="0" dirty="0" smtClean="0"/>
              <a:t>If possible, you should join your children’s activities. This will strengthen the bonding between you and your child/children.</a:t>
            </a:r>
          </a:p>
          <a:p>
            <a:pPr defTabSz="934974">
              <a:defRPr/>
            </a:pPr>
            <a:r>
              <a:rPr lang="en-PH" baseline="0" dirty="0" smtClean="0"/>
              <a:t>TELL participants that this is a must for parents</a:t>
            </a:r>
            <a:endParaRPr lang="en-PH" dirty="0" smtClean="0"/>
          </a:p>
          <a:p>
            <a:r>
              <a:rPr lang="en-PH" dirty="0" smtClean="0">
                <a:latin typeface="Arial" panose="020B0604020202020204" pitchFamily="34" charset="0"/>
                <a:cs typeface="Arial" panose="020B0604020202020204" pitchFamily="34" charset="0"/>
              </a:rPr>
              <a:t> </a:t>
            </a:r>
            <a:endParaRPr lang="en-P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C7AFCD-6EF6-4564-9EAC-3430485BDE6D}" type="slidenum">
              <a:rPr lang="en-PH" smtClean="0"/>
              <a:t>6</a:t>
            </a:fld>
            <a:endParaRPr lang="en-PH"/>
          </a:p>
        </p:txBody>
      </p:sp>
    </p:spTree>
    <p:extLst>
      <p:ext uri="{BB962C8B-B14F-4D97-AF65-F5344CB8AC3E}">
        <p14:creationId xmlns:p14="http://schemas.microsoft.com/office/powerpoint/2010/main" val="406900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dirty="0" smtClean="0"/>
              <a:t>Treat your children equally</a:t>
            </a:r>
          </a:p>
          <a:p>
            <a:pPr marL="233744" indent="-233744" defTabSz="934974">
              <a:buFont typeface="+mj-lt"/>
              <a:buAutoNum type="arabicPeriod"/>
              <a:defRPr/>
            </a:pPr>
            <a:r>
              <a:rPr lang="en-PH" dirty="0" smtClean="0"/>
              <a:t>As</a:t>
            </a:r>
            <a:r>
              <a:rPr lang="en-PH" baseline="0" dirty="0" smtClean="0"/>
              <a:t> parents, you should ensure that you treat your children fairly and equally. Unequal treatment among siblings may result in rivalry and jealousy.</a:t>
            </a:r>
          </a:p>
          <a:p>
            <a:pPr defTabSz="934974">
              <a:defRPr/>
            </a:pPr>
            <a:r>
              <a:rPr lang="en-PH" baseline="0" dirty="0" smtClean="0"/>
              <a:t>ASK the participants if they agree with this.</a:t>
            </a:r>
          </a:p>
          <a:p>
            <a:endParaRPr lang="en-PH" dirty="0" smtClean="0"/>
          </a:p>
          <a:p>
            <a:endParaRPr lang="en-PH" dirty="0" smtClean="0"/>
          </a:p>
          <a:p>
            <a:r>
              <a:rPr lang="en-PH" b="1" dirty="0" smtClean="0"/>
              <a:t>Take enough time to be with your children</a:t>
            </a:r>
            <a:endParaRPr lang="en-US" b="1" dirty="0" smtClean="0"/>
          </a:p>
          <a:p>
            <a:pPr marL="233744" indent="-233744" defTabSz="934974">
              <a:buFont typeface="+mj-lt"/>
              <a:buAutoNum type="arabicPeriod"/>
              <a:defRPr/>
            </a:pPr>
            <a:r>
              <a:rPr lang="en-PH" dirty="0" smtClean="0"/>
              <a:t>Quality</a:t>
            </a:r>
            <a:r>
              <a:rPr lang="en-PH" baseline="0" dirty="0" smtClean="0"/>
              <a:t> time that you spend with your children is just as important as the quantity.</a:t>
            </a:r>
          </a:p>
          <a:p>
            <a:pPr marL="233744" indent="-233744" defTabSz="934974">
              <a:buFont typeface="+mj-lt"/>
              <a:buAutoNum type="arabicPeriod"/>
              <a:defRPr/>
            </a:pPr>
            <a:r>
              <a:rPr lang="en-PH" baseline="0" dirty="0" smtClean="0"/>
              <a:t>You should reach out to your children to ensure a harmonious relationship with them.</a:t>
            </a:r>
          </a:p>
          <a:p>
            <a:pPr defTabSz="934974">
              <a:defRPr/>
            </a:pPr>
            <a:r>
              <a:rPr lang="en-PH" baseline="0" dirty="0" smtClean="0"/>
              <a:t>ASK participants to share their personal experiences regarding this. ASK them if they still remember the values that their parents taught them and which of these have they passed on to their children (particularly those pertaining to sexuality)</a:t>
            </a:r>
            <a:endParaRPr lang="en-PH" dirty="0" smtClean="0"/>
          </a:p>
        </p:txBody>
      </p:sp>
      <p:sp>
        <p:nvSpPr>
          <p:cNvPr id="4" name="Slide Number Placeholder 3"/>
          <p:cNvSpPr>
            <a:spLocks noGrp="1"/>
          </p:cNvSpPr>
          <p:nvPr>
            <p:ph type="sldNum" sz="quarter" idx="10"/>
          </p:nvPr>
        </p:nvSpPr>
        <p:spPr/>
        <p:txBody>
          <a:bodyPr/>
          <a:lstStyle/>
          <a:p>
            <a:fld id="{1EC7AFCD-6EF6-4564-9EAC-3430485BDE6D}" type="slidenum">
              <a:rPr lang="en-PH" smtClean="0"/>
              <a:t>7</a:t>
            </a:fld>
            <a:endParaRPr lang="en-PH"/>
          </a:p>
        </p:txBody>
      </p:sp>
    </p:spTree>
    <p:extLst>
      <p:ext uri="{BB962C8B-B14F-4D97-AF65-F5344CB8AC3E}">
        <p14:creationId xmlns:p14="http://schemas.microsoft.com/office/powerpoint/2010/main" val="238183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dirty="0" smtClean="0"/>
              <a:t>Educate your children on proper values, specifically on sexuality and healthy lifestyle</a:t>
            </a:r>
          </a:p>
          <a:p>
            <a:pPr marL="233744" indent="-233744" defTabSz="934974">
              <a:buFont typeface="+mj-lt"/>
              <a:buAutoNum type="arabicPeriod"/>
              <a:defRPr/>
            </a:pPr>
            <a:r>
              <a:rPr lang="en-PH" dirty="0" smtClean="0"/>
              <a:t>Parents</a:t>
            </a:r>
            <a:r>
              <a:rPr lang="en-PH" baseline="0" dirty="0" smtClean="0"/>
              <a:t> are the children’s first teachers and the home, their first school. Suitable learning experiences must be provided in the home to hasten their mental development as early as infancy.</a:t>
            </a:r>
          </a:p>
          <a:p>
            <a:pPr marL="642795" lvl="1" indent="-175308" defTabSz="934974">
              <a:buFont typeface="Arial" panose="020B0604020202020204" pitchFamily="34" charset="0"/>
              <a:buChar char="•"/>
              <a:defRPr/>
            </a:pPr>
            <a:r>
              <a:rPr lang="en-PH" baseline="0" dirty="0" smtClean="0"/>
              <a:t>Parents are duty-bound to discover and help developed their children’s innate talents and abilities to the fullest extent possible.</a:t>
            </a:r>
          </a:p>
          <a:p>
            <a:pPr marL="642795" lvl="1" indent="-175308" defTabSz="934974">
              <a:buFont typeface="Arial" panose="020B0604020202020204" pitchFamily="34" charset="0"/>
              <a:buChar char="•"/>
              <a:defRPr/>
            </a:pPr>
            <a:r>
              <a:rPr lang="en-PH" b="0" baseline="0" dirty="0" smtClean="0"/>
              <a:t>Every child has the right to education. Parents are required to provide for their children’s schooling</a:t>
            </a:r>
          </a:p>
          <a:p>
            <a:pPr marL="233744" indent="-233744" defTabSz="934974">
              <a:buFont typeface="+mj-lt"/>
              <a:buAutoNum type="arabicPeriod"/>
              <a:defRPr/>
            </a:pPr>
            <a:r>
              <a:rPr lang="en-PH" b="0" baseline="0" dirty="0" smtClean="0"/>
              <a:t>One of the most important things parents can do is to help their children develop a healthy attitude towards sexuality and develop a healthy lifestyle.</a:t>
            </a:r>
          </a:p>
          <a:p>
            <a:pPr marL="701231" lvl="1" indent="-233744" defTabSz="934974">
              <a:buFont typeface="Arial" panose="020B0604020202020204" pitchFamily="34" charset="0"/>
              <a:buChar char="•"/>
              <a:defRPr/>
            </a:pPr>
            <a:r>
              <a:rPr lang="en-PH" b="0" dirty="0" smtClean="0"/>
              <a:t>Each family has its own set values</a:t>
            </a:r>
            <a:r>
              <a:rPr lang="en-PH" b="0" baseline="0" dirty="0" smtClean="0"/>
              <a:t> on different subjects, including sexuality. Some of these values are based on religion, culture and/or life experiences.</a:t>
            </a:r>
          </a:p>
          <a:p>
            <a:pPr marL="701231" lvl="1" indent="-233744" defTabSz="934974">
              <a:buFont typeface="Arial" panose="020B0604020202020204" pitchFamily="34" charset="0"/>
              <a:buChar char="•"/>
              <a:defRPr/>
            </a:pPr>
            <a:r>
              <a:rPr lang="en-PH" b="0" baseline="0" dirty="0" smtClean="0"/>
              <a:t>Value-laden “messages” about sexuality should be taught to adolescents during casual conversations and interactions with them. These are “teachable moments” or daily opportunities for parents to educate their children. </a:t>
            </a:r>
          </a:p>
          <a:p>
            <a:pPr marL="467487" lvl="1" defTabSz="934974">
              <a:defRPr/>
            </a:pPr>
            <a:r>
              <a:rPr lang="en-PH" b="1" baseline="0" dirty="0" smtClean="0"/>
              <a:t>While it may not happen overnight, meaningful and fruitful conversations will transpire.</a:t>
            </a:r>
          </a:p>
          <a:p>
            <a:pPr defTabSz="934974">
              <a:defRPr/>
            </a:pPr>
            <a:r>
              <a:rPr lang="en-PH" b="0" baseline="0" dirty="0" smtClean="0"/>
              <a:t>ASK participants how they empower their adolescents. Encourage exchange of ideas/experiences.</a:t>
            </a:r>
          </a:p>
          <a:p>
            <a:pPr defTabSz="934974">
              <a:defRPr/>
            </a:pPr>
            <a:endParaRPr lang="en-PH" b="0" dirty="0" smtClean="0"/>
          </a:p>
          <a:p>
            <a:r>
              <a:rPr lang="en-PH" b="1" dirty="0" smtClean="0"/>
              <a:t>Empower your adolescents</a:t>
            </a:r>
          </a:p>
          <a:p>
            <a:pPr marL="233744" indent="-233744" defTabSz="934974">
              <a:buFont typeface="+mj-lt"/>
              <a:buAutoNum type="arabicPeriod"/>
              <a:defRPr/>
            </a:pPr>
            <a:r>
              <a:rPr lang="en-PH" dirty="0" smtClean="0"/>
              <a:t>Empowered</a:t>
            </a:r>
            <a:r>
              <a:rPr lang="en-PH" baseline="0" dirty="0" smtClean="0"/>
              <a:t> children and adolescents are described as friendly, happy, self-confident, responsible, imaginative, creative, alert, and energetic. They have a positive attitude towards life, they enjoy work, and have good interpersonal communication skills.</a:t>
            </a:r>
          </a:p>
          <a:p>
            <a:pPr marL="701231" lvl="1" indent="-233744" defTabSz="934974">
              <a:buFont typeface="Arial" panose="020B0604020202020204" pitchFamily="34" charset="0"/>
              <a:buChar char="•"/>
              <a:defRPr/>
            </a:pPr>
            <a:r>
              <a:rPr lang="en-PH" dirty="0" smtClean="0"/>
              <a:t>All these</a:t>
            </a:r>
            <a:r>
              <a:rPr lang="en-PH" baseline="0" dirty="0" smtClean="0"/>
              <a:t> positive traits can be achieved if adolescents have high self esteem. This is developed by allowing them to do things on their own, think themselves, and make decisions in accordance with their level of development.</a:t>
            </a:r>
          </a:p>
          <a:p>
            <a:pPr marL="233744" indent="-233744" defTabSz="934974">
              <a:buFont typeface="+mj-lt"/>
              <a:buAutoNum type="arabicPeriod"/>
              <a:defRPr/>
            </a:pPr>
            <a:r>
              <a:rPr lang="en-PH" baseline="0" dirty="0" smtClean="0"/>
              <a:t>Self confidence is an important component of social competence. This is developed by praising children for their efforts and congratulating them for their success. If they fail, encourage them to try again.</a:t>
            </a:r>
          </a:p>
          <a:p>
            <a:pPr defTabSz="934974">
              <a:defRPr/>
            </a:pPr>
            <a:r>
              <a:rPr lang="en-PH" baseline="0" dirty="0" smtClean="0"/>
              <a:t>ASK participants for reactions to this.</a:t>
            </a:r>
          </a:p>
          <a:p>
            <a:pPr defTabSz="934974">
              <a:defRPr/>
            </a:pPr>
            <a:r>
              <a:rPr lang="en-PH" baseline="0" dirty="0" smtClean="0"/>
              <a:t>RELATE to growing acts of violence committed by young people and to the increasingly young age at which the youth engage in sex.</a:t>
            </a:r>
            <a:endParaRPr lang="en-PH" dirty="0" smtClean="0"/>
          </a:p>
          <a:p>
            <a:r>
              <a:rPr lang="en-PH" dirty="0" smtClean="0">
                <a:latin typeface="Arial" panose="020B0604020202020204" pitchFamily="34" charset="0"/>
                <a:cs typeface="Arial" panose="020B0604020202020204" pitchFamily="34" charset="0"/>
              </a:rPr>
              <a:t> </a:t>
            </a:r>
            <a:endParaRPr lang="en-P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C7AFCD-6EF6-4564-9EAC-3430485BDE6D}" type="slidenum">
              <a:rPr lang="en-PH" smtClean="0"/>
              <a:t>8</a:t>
            </a:fld>
            <a:endParaRPr lang="en-PH"/>
          </a:p>
        </p:txBody>
      </p:sp>
    </p:spTree>
    <p:extLst>
      <p:ext uri="{BB962C8B-B14F-4D97-AF65-F5344CB8AC3E}">
        <p14:creationId xmlns:p14="http://schemas.microsoft.com/office/powerpoint/2010/main" val="46047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defTabSz="934974">
              <a:buFont typeface="+mj-lt"/>
              <a:buAutoNum type="arabicPeriod"/>
              <a:defRPr/>
            </a:pPr>
            <a:r>
              <a:rPr lang="en-PH" dirty="0" smtClean="0"/>
              <a:t>The</a:t>
            </a:r>
            <a:r>
              <a:rPr lang="en-PH" baseline="0" dirty="0" smtClean="0"/>
              <a:t> media are emerging as the new “surrogate parents”. They are fast becoming the adolescents’ main source of information and guide to “what is right or wrong.”</a:t>
            </a:r>
          </a:p>
          <a:p>
            <a:pPr marL="233744" indent="-233744" defTabSz="934974">
              <a:buFont typeface="+mj-lt"/>
              <a:buAutoNum type="arabicPeriod"/>
              <a:defRPr/>
            </a:pPr>
            <a:r>
              <a:rPr lang="en-PH" baseline="0" dirty="0" smtClean="0"/>
              <a:t>Media</a:t>
            </a:r>
            <a:r>
              <a:rPr lang="en-PH" baseline="0" dirty="0" smtClean="0">
                <a:latin typeface="Arial" panose="020B0604020202020204" pitchFamily="34" charset="0"/>
                <a:cs typeface="Arial" panose="020B0604020202020204" pitchFamily="34" charset="0"/>
              </a:rPr>
              <a:t>, to a great extent, exert great influence on the youth through the programs they watch, the books/magazines they read, or the music they listen to.</a:t>
            </a:r>
          </a:p>
          <a:p>
            <a:pPr marL="233744" indent="-233744" defTabSz="934974">
              <a:buFont typeface="+mj-lt"/>
              <a:buAutoNum type="arabicPeriod"/>
              <a:defRPr/>
            </a:pPr>
            <a:r>
              <a:rPr lang="en-PH" baseline="0" dirty="0" smtClean="0">
                <a:latin typeface="Arial" panose="020B0604020202020204" pitchFamily="34" charset="0"/>
                <a:cs typeface="Arial" panose="020B0604020202020204" pitchFamily="34" charset="0"/>
              </a:rPr>
              <a:t>The media highlight and glorify risk-taking behavior and unhealthy lifestyles (i.e. alcohol and substance abuse, violence, early sexual involvement, impulsive decision-making, etc.)</a:t>
            </a:r>
          </a:p>
          <a:p>
            <a:pPr marL="233744" indent="-233744" defTabSz="934974">
              <a:buFont typeface="+mj-lt"/>
              <a:buAutoNum type="arabicPeriod"/>
              <a:defRPr/>
            </a:pPr>
            <a:r>
              <a:rPr lang="en-PH" baseline="0" dirty="0" smtClean="0">
                <a:latin typeface="Arial" panose="020B0604020202020204" pitchFamily="34" charset="0"/>
                <a:cs typeface="Arial" panose="020B0604020202020204" pitchFamily="34" charset="0"/>
              </a:rPr>
              <a:t>As parents, you should give your children rules and guidelines for watching TV or reading print materials.</a:t>
            </a:r>
          </a:p>
          <a:p>
            <a:pPr marL="233744" indent="-233744" defTabSz="934974">
              <a:buFont typeface="+mj-lt"/>
              <a:buAutoNum type="arabicPeriod"/>
              <a:defRPr/>
            </a:pPr>
            <a:r>
              <a:rPr lang="en-PH" baseline="0" dirty="0" smtClean="0">
                <a:latin typeface="Arial" panose="020B0604020202020204" pitchFamily="34" charset="0"/>
                <a:cs typeface="Arial" panose="020B0604020202020204" pitchFamily="34" charset="0"/>
              </a:rPr>
              <a:t>You should develop your children’s critical attitude and censorship of media messages and images.</a:t>
            </a:r>
          </a:p>
          <a:p>
            <a:pPr marL="233744" indent="-233744" defTabSz="934974">
              <a:buFont typeface="+mj-lt"/>
              <a:buAutoNum type="arabicPeriod"/>
              <a:defRPr/>
            </a:pPr>
            <a:r>
              <a:rPr lang="en-PH" baseline="0" dirty="0" smtClean="0">
                <a:latin typeface="Arial" panose="020B0604020202020204" pitchFamily="34" charset="0"/>
                <a:cs typeface="Arial" panose="020B0604020202020204" pitchFamily="34" charset="0"/>
              </a:rPr>
              <a:t>Moreover, as parents you must advocate that media practitioners be involved in youth issues, especially in the dissemination of correct information as regards to youth health and development.</a:t>
            </a:r>
          </a:p>
          <a:p>
            <a:pPr defTabSz="934974">
              <a:defRPr/>
            </a:pPr>
            <a:r>
              <a:rPr lang="en-PH" baseline="0" dirty="0" smtClean="0">
                <a:latin typeface="Arial" panose="020B0604020202020204" pitchFamily="34" charset="0"/>
                <a:cs typeface="Arial" panose="020B0604020202020204" pitchFamily="34" charset="0"/>
              </a:rPr>
              <a:t>TELL participants that skills are inherent in their adolescents, but they have to be guided on how to use and enhance these skills.</a:t>
            </a:r>
          </a:p>
          <a:p>
            <a:pPr defTabSz="934974">
              <a:defRPr/>
            </a:pPr>
            <a:r>
              <a:rPr lang="en-PH" baseline="0" dirty="0" smtClean="0">
                <a:latin typeface="Arial" panose="020B0604020202020204" pitchFamily="34" charset="0"/>
                <a:cs typeface="Arial" panose="020B0604020202020204" pitchFamily="34" charset="0"/>
              </a:rPr>
              <a:t>ASK participants how they can assist their adolescent in harnessing the skills in them</a:t>
            </a:r>
            <a:endParaRPr lang="en-PH" dirty="0" smtClean="0"/>
          </a:p>
        </p:txBody>
      </p:sp>
      <p:sp>
        <p:nvSpPr>
          <p:cNvPr id="4" name="Slide Number Placeholder 3"/>
          <p:cNvSpPr>
            <a:spLocks noGrp="1"/>
          </p:cNvSpPr>
          <p:nvPr>
            <p:ph type="sldNum" sz="quarter" idx="10"/>
          </p:nvPr>
        </p:nvSpPr>
        <p:spPr/>
        <p:txBody>
          <a:bodyPr/>
          <a:lstStyle/>
          <a:p>
            <a:fld id="{1EC7AFCD-6EF6-4564-9EAC-3430485BDE6D}" type="slidenum">
              <a:rPr lang="en-PH" smtClean="0"/>
              <a:t>9</a:t>
            </a:fld>
            <a:endParaRPr lang="en-PH"/>
          </a:p>
        </p:txBody>
      </p:sp>
    </p:spTree>
    <p:extLst>
      <p:ext uri="{BB962C8B-B14F-4D97-AF65-F5344CB8AC3E}">
        <p14:creationId xmlns:p14="http://schemas.microsoft.com/office/powerpoint/2010/main" val="120716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A5134216-2645-48DF-AA3A-99803DD73E88}" type="datetimeFigureOut">
              <a:rPr lang="en-PH" smtClean="0"/>
              <a:t>14/02/2018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25443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A5134216-2645-48DF-AA3A-99803DD73E88}" type="datetimeFigureOut">
              <a:rPr lang="en-PH" smtClean="0"/>
              <a:t>14/02/2018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307991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A5134216-2645-48DF-AA3A-99803DD73E88}" type="datetimeFigureOut">
              <a:rPr lang="en-PH" smtClean="0"/>
              <a:t>14/02/2018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77701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286000" y="0"/>
            <a:ext cx="6858000" cy="914400"/>
          </a:xfrm>
          <a:prstGeom prst="rect">
            <a:avLst/>
          </a:prstGeom>
          <a:solidFill>
            <a:srgbClr val="034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PH" sz="3600" b="1" dirty="0" smtClean="0">
                <a:solidFill>
                  <a:prstClr val="white"/>
                </a:solidFill>
              </a:rPr>
              <a:t> </a:t>
            </a:r>
            <a:endParaRPr lang="en-PH" sz="3600" b="1" dirty="0">
              <a:solidFill>
                <a:prstClr val="white"/>
              </a:solidFill>
            </a:endParaRPr>
          </a:p>
        </p:txBody>
      </p:sp>
      <p:sp>
        <p:nvSpPr>
          <p:cNvPr id="2" name="Title 1"/>
          <p:cNvSpPr>
            <a:spLocks noGrp="1"/>
          </p:cNvSpPr>
          <p:nvPr>
            <p:ph type="title"/>
          </p:nvPr>
        </p:nvSpPr>
        <p:spPr>
          <a:xfrm>
            <a:off x="2286000" y="0"/>
            <a:ext cx="6858000" cy="914400"/>
          </a:xfrm>
        </p:spPr>
        <p:txBody>
          <a:bodyPr>
            <a:normAutofit/>
          </a:bodyPr>
          <a:lstStyle>
            <a:lvl1pPr algn="ctr">
              <a:defRPr sz="28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PH" dirty="0"/>
          </a:p>
        </p:txBody>
      </p:sp>
      <p:sp>
        <p:nvSpPr>
          <p:cNvPr id="3" name="Content Placeholder 2"/>
          <p:cNvSpPr>
            <a:spLocks noGrp="1"/>
          </p:cNvSpPr>
          <p:nvPr>
            <p:ph idx="1"/>
          </p:nvPr>
        </p:nvSpPr>
        <p:spPr>
          <a:xfrm>
            <a:off x="457200" y="1295400"/>
            <a:ext cx="8229600" cy="5181600"/>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grpSp>
        <p:nvGrpSpPr>
          <p:cNvPr id="8" name="Group 10"/>
          <p:cNvGrpSpPr>
            <a:grpSpLocks noChangeAspect="1"/>
          </p:cNvGrpSpPr>
          <p:nvPr userDrawn="1"/>
        </p:nvGrpSpPr>
        <p:grpSpPr>
          <a:xfrm>
            <a:off x="381000" y="115956"/>
            <a:ext cx="1548135" cy="731520"/>
            <a:chOff x="152400" y="2571897"/>
            <a:chExt cx="1952897" cy="857103"/>
          </a:xfrm>
        </p:grpSpPr>
        <p:pic>
          <p:nvPicPr>
            <p:cNvPr id="9" name="Picture 8" descr="ZFF Logo4"/>
            <p:cNvPicPr/>
            <p:nvPr/>
          </p:nvPicPr>
          <p:blipFill>
            <a:blip r:embed="rId2" cstate="print"/>
            <a:srcRect r="76454"/>
            <a:stretch>
              <a:fillRect/>
            </a:stretch>
          </p:blipFill>
          <p:spPr bwMode="auto">
            <a:xfrm>
              <a:off x="1219200" y="2590800"/>
              <a:ext cx="886097" cy="838200"/>
            </a:xfrm>
            <a:prstGeom prst="rect">
              <a:avLst/>
            </a:prstGeom>
            <a:noFill/>
            <a:ln w="9525">
              <a:noFill/>
              <a:miter lim="800000"/>
              <a:headEnd/>
              <a:tailEnd/>
            </a:ln>
          </p:spPr>
        </p:pic>
        <p:pic>
          <p:nvPicPr>
            <p:cNvPr id="10" name="Picture 9" descr="http://t3.gstatic.com/images?q=tbn:ANd9GcQNFEh8blFmA8AE2pZtYLScHBiTO_jiWq1MBU75dUDmg51GpxdzL4UOTg"/>
            <p:cNvPicPr/>
            <p:nvPr/>
          </p:nvPicPr>
          <p:blipFill>
            <a:blip r:embed="rId3" cstate="print"/>
            <a:srcRect/>
            <a:stretch>
              <a:fillRect/>
            </a:stretch>
          </p:blipFill>
          <p:spPr bwMode="auto">
            <a:xfrm>
              <a:off x="152400" y="2571897"/>
              <a:ext cx="914400" cy="857103"/>
            </a:xfrm>
            <a:prstGeom prst="rect">
              <a:avLst/>
            </a:prstGeom>
            <a:noFill/>
            <a:ln w="9525">
              <a:noFill/>
              <a:miter lim="800000"/>
              <a:headEnd/>
              <a:tailEnd/>
            </a:ln>
          </p:spPr>
        </p:pic>
      </p:grpSp>
    </p:spTree>
    <p:extLst>
      <p:ext uri="{BB962C8B-B14F-4D97-AF65-F5344CB8AC3E}">
        <p14:creationId xmlns:p14="http://schemas.microsoft.com/office/powerpoint/2010/main" val="1134620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34216-2645-48DF-AA3A-99803DD73E88}" type="datetimeFigureOut">
              <a:rPr lang="en-PH" smtClean="0"/>
              <a:t>14/02/2018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338645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A5134216-2645-48DF-AA3A-99803DD73E88}" type="datetimeFigureOut">
              <a:rPr lang="en-PH" smtClean="0"/>
              <a:t>14/02/2018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51733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A5134216-2645-48DF-AA3A-99803DD73E88}" type="datetimeFigureOut">
              <a:rPr lang="en-PH" smtClean="0"/>
              <a:t>14/02/2018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209043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A5134216-2645-48DF-AA3A-99803DD73E88}" type="datetimeFigureOut">
              <a:rPr lang="en-PH" smtClean="0"/>
              <a:t>14/02/2018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1701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34216-2645-48DF-AA3A-99803DD73E88}" type="datetimeFigureOut">
              <a:rPr lang="en-PH" smtClean="0"/>
              <a:t>14/02/2018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38348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34216-2645-48DF-AA3A-99803DD73E88}" type="datetimeFigureOut">
              <a:rPr lang="en-PH" smtClean="0"/>
              <a:t>14/02/2018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313087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34216-2645-48DF-AA3A-99803DD73E88}" type="datetimeFigureOut">
              <a:rPr lang="en-PH" smtClean="0"/>
              <a:t>14/02/2018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101277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34216-2645-48DF-AA3A-99803DD73E88}" type="datetimeFigureOut">
              <a:rPr lang="en-PH" smtClean="0"/>
              <a:t>14/02/2018</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046D7-9F1D-45FD-B50C-49ABD74B7A5A}" type="slidenum">
              <a:rPr lang="en-PH" smtClean="0"/>
              <a:t>‹#›</a:t>
            </a:fld>
            <a:endParaRPr lang="en-PH"/>
          </a:p>
        </p:txBody>
      </p:sp>
    </p:spTree>
    <p:extLst>
      <p:ext uri="{BB962C8B-B14F-4D97-AF65-F5344CB8AC3E}">
        <p14:creationId xmlns:p14="http://schemas.microsoft.com/office/powerpoint/2010/main" val="234687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dirty="0" smtClean="0"/>
              <a:t>Buzz Question</a:t>
            </a:r>
            <a:endParaRPr lang="en-PH" sz="3200" dirty="0"/>
          </a:p>
        </p:txBody>
      </p:sp>
      <p:sp>
        <p:nvSpPr>
          <p:cNvPr id="7" name="Content Placeholder 6"/>
          <p:cNvSpPr>
            <a:spLocks noGrp="1"/>
          </p:cNvSpPr>
          <p:nvPr>
            <p:ph idx="1"/>
          </p:nvPr>
        </p:nvSpPr>
        <p:spPr>
          <a:xfrm>
            <a:off x="329504" y="1905705"/>
            <a:ext cx="8229600" cy="1371600"/>
          </a:xfrm>
        </p:spPr>
        <p:txBody>
          <a:bodyPr/>
          <a:lstStyle/>
          <a:p>
            <a:pPr marL="0" indent="0" algn="ctr">
              <a:buNone/>
            </a:pPr>
            <a:r>
              <a:rPr lang="en-PH" sz="3600" dirty="0" smtClean="0"/>
              <a:t>What do we need to do as parents?</a:t>
            </a:r>
          </a:p>
          <a:p>
            <a:pPr marL="0" indent="0">
              <a:buNone/>
            </a:pPr>
            <a:endParaRPr lang="en-US"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9"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7804" y="2667000"/>
            <a:ext cx="49530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25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PROTEC</a:t>
            </a:r>
            <a:r>
              <a:rPr lang="en-PH" sz="4800" dirty="0" smtClean="0">
                <a:solidFill>
                  <a:srgbClr val="FF0000"/>
                </a:solidFill>
              </a:rPr>
              <a:t>T</a:t>
            </a:r>
            <a:r>
              <a:rPr lang="en-PH" dirty="0" smtClean="0"/>
              <a:t>S</a:t>
            </a:r>
            <a:endParaRPr lang="en-PH" dirty="0"/>
          </a:p>
        </p:txBody>
      </p:sp>
      <p:sp>
        <p:nvSpPr>
          <p:cNvPr id="7" name="Content Placeholder 6"/>
          <p:cNvSpPr>
            <a:spLocks noGrp="1"/>
          </p:cNvSpPr>
          <p:nvPr>
            <p:ph idx="1"/>
          </p:nvPr>
        </p:nvSpPr>
        <p:spPr>
          <a:xfrm>
            <a:off x="4601835" y="1084488"/>
            <a:ext cx="3429000" cy="2133600"/>
          </a:xfrm>
        </p:spPr>
        <p:txBody>
          <a:bodyPr/>
          <a:lstStyle/>
          <a:p>
            <a:pPr marL="0" indent="0">
              <a:buNone/>
            </a:pPr>
            <a:r>
              <a:rPr lang="en-PH" b="1" dirty="0" smtClean="0"/>
              <a:t>T</a:t>
            </a:r>
            <a:r>
              <a:rPr lang="en-PH" dirty="0" smtClean="0"/>
              <a:t>each them the practical life skills/self defense</a:t>
            </a:r>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10" y="1061708"/>
            <a:ext cx="3459643" cy="3459643"/>
          </a:xfrm>
          <a:prstGeom prst="rect">
            <a:avLst/>
          </a:prstGeom>
        </p:spPr>
      </p:pic>
      <p:sp>
        <p:nvSpPr>
          <p:cNvPr id="8" name="Content Placeholder 6"/>
          <p:cNvSpPr txBox="1">
            <a:spLocks/>
          </p:cNvSpPr>
          <p:nvPr/>
        </p:nvSpPr>
        <p:spPr>
          <a:xfrm>
            <a:off x="712787" y="5029200"/>
            <a:ext cx="4920345"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PH" b="1" dirty="0" smtClean="0"/>
              <a:t>T</a:t>
            </a:r>
            <a:r>
              <a:rPr lang="en-PH" dirty="0" smtClean="0"/>
              <a:t>ell them what their options are and how they can best protect themselves</a:t>
            </a:r>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799" y="2791530"/>
            <a:ext cx="3761669" cy="3761669"/>
          </a:xfrm>
          <a:prstGeom prst="rect">
            <a:avLst/>
          </a:prstGeom>
        </p:spPr>
      </p:pic>
    </p:spTree>
    <p:extLst>
      <p:ext uri="{BB962C8B-B14F-4D97-AF65-F5344CB8AC3E}">
        <p14:creationId xmlns:p14="http://schemas.microsoft.com/office/powerpoint/2010/main" val="1714266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PROCTECT</a:t>
            </a:r>
            <a:r>
              <a:rPr lang="en-PH" sz="4800" dirty="0" smtClean="0">
                <a:solidFill>
                  <a:srgbClr val="FF0000"/>
                </a:solidFill>
              </a:rPr>
              <a:t>S</a:t>
            </a:r>
            <a:endParaRPr lang="en-PH" sz="4000" dirty="0"/>
          </a:p>
        </p:txBody>
      </p:sp>
      <p:sp>
        <p:nvSpPr>
          <p:cNvPr id="7" name="Content Placeholder 6"/>
          <p:cNvSpPr>
            <a:spLocks noGrp="1"/>
          </p:cNvSpPr>
          <p:nvPr>
            <p:ph idx="1"/>
          </p:nvPr>
        </p:nvSpPr>
        <p:spPr>
          <a:xfrm>
            <a:off x="457200" y="1295400"/>
            <a:ext cx="3505200" cy="5181600"/>
          </a:xfrm>
        </p:spPr>
        <p:txBody>
          <a:bodyPr>
            <a:normAutofit lnSpcReduction="10000"/>
          </a:bodyPr>
          <a:lstStyle/>
          <a:p>
            <a:pPr marL="0" indent="0">
              <a:buNone/>
            </a:pPr>
            <a:r>
              <a:rPr lang="en-PH" b="1" dirty="0" smtClean="0"/>
              <a:t>S</a:t>
            </a:r>
            <a:r>
              <a:rPr lang="en-PH" dirty="0" smtClean="0"/>
              <a:t>tay connected and strengthen family relationship</a:t>
            </a:r>
          </a:p>
          <a:p>
            <a:pPr marL="0" indent="0">
              <a:buNone/>
            </a:pPr>
            <a:endParaRPr lang="en-PH" dirty="0"/>
          </a:p>
          <a:p>
            <a:pPr marL="0" indent="0">
              <a:buNone/>
            </a:pPr>
            <a:endParaRPr lang="en-PH" dirty="0" smtClean="0"/>
          </a:p>
          <a:p>
            <a:pPr marL="0" indent="0">
              <a:buNone/>
            </a:pPr>
            <a:endParaRPr lang="en-PH" dirty="0" smtClean="0"/>
          </a:p>
          <a:p>
            <a:pPr marL="0" indent="0">
              <a:buNone/>
            </a:pPr>
            <a:endParaRPr lang="en-PH" dirty="0"/>
          </a:p>
          <a:p>
            <a:pPr marL="0" indent="0">
              <a:buNone/>
            </a:pPr>
            <a:r>
              <a:rPr lang="en-PH" b="1" dirty="0" smtClean="0"/>
              <a:t>S</a:t>
            </a:r>
            <a:r>
              <a:rPr lang="en-PH" dirty="0" smtClean="0"/>
              <a:t>ustain active interest and involvement of the community.</a:t>
            </a:r>
            <a:endParaRPr lang="en-US"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3810000"/>
            <a:ext cx="5562600" cy="3048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2550" y="990600"/>
            <a:ext cx="4764250" cy="2895600"/>
          </a:xfrm>
          <a:prstGeom prst="rect">
            <a:avLst/>
          </a:prstGeom>
        </p:spPr>
      </p:pic>
    </p:spTree>
    <p:extLst>
      <p:ext uri="{BB962C8B-B14F-4D97-AF65-F5344CB8AC3E}">
        <p14:creationId xmlns:p14="http://schemas.microsoft.com/office/powerpoint/2010/main" val="868236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KEY MESSAGES</a:t>
            </a:r>
            <a:endParaRPr lang="en-US" dirty="0"/>
          </a:p>
        </p:txBody>
      </p:sp>
      <p:sp>
        <p:nvSpPr>
          <p:cNvPr id="3" name="Content Placeholder 2"/>
          <p:cNvSpPr>
            <a:spLocks noGrp="1"/>
          </p:cNvSpPr>
          <p:nvPr>
            <p:ph idx="1"/>
          </p:nvPr>
        </p:nvSpPr>
        <p:spPr/>
        <p:txBody>
          <a:bodyPr/>
          <a:lstStyle/>
          <a:p>
            <a:r>
              <a:rPr lang="en-PH" b="1" dirty="0" smtClean="0"/>
              <a:t>YOU should always remember that your adolescents are your future! </a:t>
            </a:r>
            <a:r>
              <a:rPr lang="en-PH" dirty="0" smtClean="0"/>
              <a:t>When you protect them, you safeguard not only their present, but also their future.</a:t>
            </a:r>
          </a:p>
          <a:p>
            <a:endParaRPr lang="en-PH" dirty="0"/>
          </a:p>
          <a:p>
            <a:endParaRPr lang="en-PH" dirty="0" smtClean="0"/>
          </a:p>
          <a:p>
            <a:r>
              <a:rPr lang="en-PH" b="1" dirty="0" smtClean="0"/>
              <a:t>As PARENTS, you have a big role to play in your children’s development. Play it well!</a:t>
            </a:r>
          </a:p>
        </p:txBody>
      </p:sp>
    </p:spTree>
    <p:extLst>
      <p:ext uri="{BB962C8B-B14F-4D97-AF65-F5344CB8AC3E}">
        <p14:creationId xmlns:p14="http://schemas.microsoft.com/office/powerpoint/2010/main" val="215016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7600" y="2286000"/>
            <a:ext cx="5486400" cy="2286000"/>
          </a:xfrm>
          <a:prstGeom prst="rect">
            <a:avLst/>
          </a:prstGeom>
          <a:solidFill>
            <a:srgbClr val="034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PH" sz="3600" b="1" dirty="0" smtClean="0">
                <a:solidFill>
                  <a:prstClr val="white"/>
                </a:solidFill>
              </a:rPr>
              <a:t> </a:t>
            </a:r>
            <a:endParaRPr lang="en-PH" sz="3600" b="1" dirty="0">
              <a:solidFill>
                <a:prstClr val="white"/>
              </a:solidFill>
            </a:endParaRPr>
          </a:p>
        </p:txBody>
      </p:sp>
      <p:sp>
        <p:nvSpPr>
          <p:cNvPr id="8" name="TextBox 5"/>
          <p:cNvSpPr txBox="1">
            <a:spLocks noChangeArrowheads="1"/>
          </p:cNvSpPr>
          <p:nvPr/>
        </p:nvSpPr>
        <p:spPr bwMode="auto">
          <a:xfrm>
            <a:off x="3657599" y="2283170"/>
            <a:ext cx="5459247" cy="2308324"/>
          </a:xfrm>
          <a:prstGeom prst="rect">
            <a:avLst/>
          </a:prstGeom>
          <a:noFill/>
          <a:ln w="9525">
            <a:noFill/>
            <a:miter lim="800000"/>
            <a:headEnd/>
            <a:tailEnd/>
          </a:ln>
        </p:spPr>
        <p:txBody>
          <a:bodyPr wrap="square">
            <a:spAutoFit/>
          </a:bodyPr>
          <a:lstStyle/>
          <a:p>
            <a:pPr algn="ctr" fontAlgn="base">
              <a:spcBef>
                <a:spcPct val="0"/>
              </a:spcBef>
              <a:spcAft>
                <a:spcPct val="0"/>
              </a:spcAft>
            </a:pPr>
            <a:endParaRPr lang="en-PH" sz="2800" b="1" dirty="0" smtClean="0">
              <a:solidFill>
                <a:prstClr val="white"/>
              </a:solidFill>
              <a:effectLst>
                <a:outerShdw blurRad="38100" dist="38100" dir="2700000" algn="tl">
                  <a:srgbClr val="000000">
                    <a:alpha val="43137"/>
                  </a:srgbClr>
                </a:outerShdw>
              </a:effectLst>
              <a:ea typeface="ＭＳ Ｐゴシック" charset="-128"/>
            </a:endParaRPr>
          </a:p>
          <a:p>
            <a:pPr algn="ctr" fontAlgn="base">
              <a:spcBef>
                <a:spcPct val="0"/>
              </a:spcBef>
              <a:spcAft>
                <a:spcPct val="0"/>
              </a:spcAft>
            </a:pPr>
            <a:endParaRPr lang="en-PH" sz="2800" b="1" dirty="0" smtClean="0">
              <a:solidFill>
                <a:prstClr val="white"/>
              </a:solidFill>
              <a:effectLst>
                <a:outerShdw blurRad="38100" dist="38100" dir="2700000" algn="tl">
                  <a:srgbClr val="000000">
                    <a:alpha val="43137"/>
                  </a:srgbClr>
                </a:outerShdw>
              </a:effectLst>
              <a:ea typeface="ＭＳ Ｐゴシック" charset="-128"/>
            </a:endParaRPr>
          </a:p>
          <a:p>
            <a:pPr algn="ctr" fontAlgn="base">
              <a:spcBef>
                <a:spcPct val="0"/>
              </a:spcBef>
              <a:spcAft>
                <a:spcPct val="0"/>
              </a:spcAft>
            </a:pPr>
            <a:r>
              <a:rPr lang="en-PH" sz="3200" b="1" dirty="0" smtClean="0">
                <a:solidFill>
                  <a:prstClr val="white"/>
                </a:solidFill>
                <a:effectLst>
                  <a:outerShdw blurRad="38100" dist="38100" dir="2700000" algn="tl">
                    <a:srgbClr val="000000">
                      <a:alpha val="43137"/>
                    </a:srgbClr>
                  </a:outerShdw>
                </a:effectLst>
                <a:ea typeface="ＭＳ Ｐゴシック" charset="-128"/>
              </a:rPr>
              <a:t>MARAMING SALAMAT PO. </a:t>
            </a:r>
            <a:r>
              <a:rPr lang="en-PH" sz="3200" b="1" dirty="0" smtClean="0">
                <a:solidFill>
                  <a:prstClr val="white"/>
                </a:solidFill>
                <a:effectLst>
                  <a:outerShdw blurRad="38100" dist="38100" dir="2700000" algn="tl">
                    <a:srgbClr val="000000">
                      <a:alpha val="43137"/>
                    </a:srgbClr>
                  </a:outerShdw>
                </a:effectLst>
                <a:ea typeface="ＭＳ Ｐゴシック" charset="-128"/>
                <a:sym typeface="Wingdings" panose="05000000000000000000" pitchFamily="2" charset="2"/>
              </a:rPr>
              <a:t></a:t>
            </a:r>
            <a:endParaRPr lang="en-PH" sz="3200" b="1" dirty="0">
              <a:solidFill>
                <a:prstClr val="white"/>
              </a:solidFill>
              <a:effectLst>
                <a:outerShdw blurRad="38100" dist="38100" dir="2700000" algn="tl">
                  <a:srgbClr val="000000">
                    <a:alpha val="43137"/>
                  </a:srgbClr>
                </a:outerShdw>
              </a:effectLst>
              <a:ea typeface="ＭＳ Ｐゴシック" charset="-128"/>
            </a:endParaRPr>
          </a:p>
          <a:p>
            <a:pPr algn="ctr" fontAlgn="base">
              <a:spcBef>
                <a:spcPct val="0"/>
              </a:spcBef>
              <a:spcAft>
                <a:spcPct val="0"/>
              </a:spcAft>
            </a:pPr>
            <a:endParaRPr lang="en-PH" sz="2800" b="1" dirty="0">
              <a:solidFill>
                <a:prstClr val="white"/>
              </a:solidFill>
              <a:effectLst>
                <a:outerShdw blurRad="38100" dist="38100" dir="2700000" algn="tl">
                  <a:srgbClr val="000000">
                    <a:alpha val="43137"/>
                  </a:srgbClr>
                </a:outerShdw>
              </a:effectLst>
              <a:ea typeface="ＭＳ Ｐゴシック" charset="-128"/>
            </a:endParaRPr>
          </a:p>
          <a:p>
            <a:pPr algn="ctr" fontAlgn="base">
              <a:spcBef>
                <a:spcPct val="0"/>
              </a:spcBef>
              <a:spcAft>
                <a:spcPct val="0"/>
              </a:spcAft>
            </a:pPr>
            <a:endParaRPr lang="en-PH" sz="2800" b="1" dirty="0">
              <a:solidFill>
                <a:prstClr val="white"/>
              </a:solidFill>
              <a:effectLst>
                <a:outerShdw blurRad="38100" dist="38100" dir="2700000" algn="tl">
                  <a:srgbClr val="000000">
                    <a:alpha val="43137"/>
                  </a:srgbClr>
                </a:outerShdw>
              </a:effectLst>
              <a:ea typeface="ＭＳ Ｐゴシック" charset="-128"/>
            </a:endParaRPr>
          </a:p>
        </p:txBody>
      </p:sp>
      <p:grpSp>
        <p:nvGrpSpPr>
          <p:cNvPr id="7" name="Group 6"/>
          <p:cNvGrpSpPr/>
          <p:nvPr/>
        </p:nvGrpSpPr>
        <p:grpSpPr>
          <a:xfrm>
            <a:off x="457200" y="2776060"/>
            <a:ext cx="2789816" cy="1305880"/>
            <a:chOff x="2514600" y="1305880"/>
            <a:chExt cx="4085216" cy="1981200"/>
          </a:xfrm>
        </p:grpSpPr>
        <p:pic>
          <p:nvPicPr>
            <p:cNvPr id="9" name="Picture 8" descr="ZFF Logo4"/>
            <p:cNvPicPr/>
            <p:nvPr/>
          </p:nvPicPr>
          <p:blipFill>
            <a:blip r:embed="rId3"/>
            <a:srcRect r="76454"/>
            <a:stretch>
              <a:fillRect/>
            </a:stretch>
          </p:blipFill>
          <p:spPr bwMode="auto">
            <a:xfrm>
              <a:off x="4759440" y="1339334"/>
              <a:ext cx="1840376" cy="1747069"/>
            </a:xfrm>
            <a:prstGeom prst="rect">
              <a:avLst/>
            </a:prstGeom>
            <a:noFill/>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1305880"/>
              <a:ext cx="1981200" cy="1981200"/>
            </a:xfrm>
            <a:prstGeom prst="rect">
              <a:avLst/>
            </a:prstGeom>
          </p:spPr>
        </p:pic>
      </p:grpSp>
    </p:spTree>
    <p:extLst>
      <p:ext uri="{BB962C8B-B14F-4D97-AF65-F5344CB8AC3E}">
        <p14:creationId xmlns:p14="http://schemas.microsoft.com/office/powerpoint/2010/main" val="1484651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3360693" y="1704201"/>
            <a:ext cx="5783307" cy="2554545"/>
          </a:xfrm>
          <a:prstGeom prst="rect">
            <a:avLst/>
          </a:prstGeom>
          <a:solidFill>
            <a:srgbClr val="1B4298"/>
          </a:solidFill>
          <a:ln w="9525">
            <a:noFill/>
            <a:miter lim="800000"/>
            <a:headEnd/>
            <a:tailEnd/>
          </a:ln>
        </p:spPr>
        <p:txBody>
          <a:bodyPr wrap="square">
            <a:spAutoFit/>
          </a:bodyPr>
          <a:lstStyle/>
          <a:p>
            <a:pPr algn="ctr" fontAlgn="base">
              <a:spcBef>
                <a:spcPct val="0"/>
              </a:spcBef>
              <a:spcAft>
                <a:spcPct val="0"/>
              </a:spcAft>
            </a:pPr>
            <a:endParaRPr lang="en-PH" sz="4400" b="1" dirty="0" smtClean="0">
              <a:solidFill>
                <a:prstClr val="white"/>
              </a:solidFill>
              <a:latin typeface="Gill Sans MT" pitchFamily="34" charset="0"/>
              <a:ea typeface="ＭＳ Ｐゴシック" charset="-128"/>
            </a:endParaRPr>
          </a:p>
          <a:p>
            <a:pPr algn="ctr" fontAlgn="base">
              <a:spcBef>
                <a:spcPct val="0"/>
              </a:spcBef>
              <a:spcAft>
                <a:spcPct val="0"/>
              </a:spcAft>
            </a:pPr>
            <a:r>
              <a:rPr lang="en-PH" sz="3600" b="1" dirty="0" smtClean="0">
                <a:solidFill>
                  <a:prstClr val="white"/>
                </a:solidFill>
                <a:latin typeface="Gill Sans MT" pitchFamily="34" charset="0"/>
                <a:ea typeface="ＭＳ Ｐゴシック" charset="-128"/>
              </a:rPr>
              <a:t>PROTECTING MY ADOLESCENT</a:t>
            </a:r>
            <a:endParaRPr lang="en-PH" sz="3600" b="1" dirty="0">
              <a:solidFill>
                <a:prstClr val="white"/>
              </a:solidFill>
              <a:latin typeface="Gill Sans MT" pitchFamily="34" charset="0"/>
              <a:ea typeface="ＭＳ Ｐゴシック" charset="-128"/>
            </a:endParaRPr>
          </a:p>
          <a:p>
            <a:pPr algn="ctr" fontAlgn="base">
              <a:spcBef>
                <a:spcPct val="0"/>
              </a:spcBef>
              <a:spcAft>
                <a:spcPct val="0"/>
              </a:spcAft>
            </a:pPr>
            <a:endParaRPr lang="en-PH" sz="4400" b="1" dirty="0">
              <a:solidFill>
                <a:prstClr val="white"/>
              </a:solidFill>
              <a:latin typeface="Gill Sans MT" pitchFamily="34" charset="0"/>
              <a:ea typeface="ＭＳ Ｐゴシック" charset="-128"/>
            </a:endParaRPr>
          </a:p>
        </p:txBody>
      </p:sp>
      <p:grpSp>
        <p:nvGrpSpPr>
          <p:cNvPr id="20" name="Group 19"/>
          <p:cNvGrpSpPr/>
          <p:nvPr/>
        </p:nvGrpSpPr>
        <p:grpSpPr>
          <a:xfrm>
            <a:off x="304800" y="2328534"/>
            <a:ext cx="2789816" cy="1305880"/>
            <a:chOff x="2514600" y="1305880"/>
            <a:chExt cx="4085216" cy="1981200"/>
          </a:xfrm>
        </p:grpSpPr>
        <p:pic>
          <p:nvPicPr>
            <p:cNvPr id="12" name="Picture 11" descr="ZFF Logo4"/>
            <p:cNvPicPr/>
            <p:nvPr/>
          </p:nvPicPr>
          <p:blipFill>
            <a:blip r:embed="rId3"/>
            <a:srcRect r="76454"/>
            <a:stretch>
              <a:fillRect/>
            </a:stretch>
          </p:blipFill>
          <p:spPr bwMode="auto">
            <a:xfrm>
              <a:off x="4759440" y="1339334"/>
              <a:ext cx="1840376" cy="1747069"/>
            </a:xfrm>
            <a:prstGeom prst="rect">
              <a:avLst/>
            </a:prstGeom>
            <a:noFill/>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1305880"/>
              <a:ext cx="1981200" cy="1981200"/>
            </a:xfrm>
            <a:prstGeom prst="rect">
              <a:avLst/>
            </a:prstGeom>
          </p:spPr>
        </p:pic>
      </p:grpSp>
    </p:spTree>
    <p:extLst>
      <p:ext uri="{BB962C8B-B14F-4D97-AF65-F5344CB8AC3E}">
        <p14:creationId xmlns:p14="http://schemas.microsoft.com/office/powerpoint/2010/main" val="137874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Session Objectives</a:t>
            </a:r>
            <a:endParaRPr lang="en-PH" dirty="0"/>
          </a:p>
        </p:txBody>
      </p:sp>
      <p:sp>
        <p:nvSpPr>
          <p:cNvPr id="7" name="Content Placeholder 6"/>
          <p:cNvSpPr>
            <a:spLocks noGrp="1"/>
          </p:cNvSpPr>
          <p:nvPr>
            <p:ph idx="1"/>
          </p:nvPr>
        </p:nvSpPr>
        <p:spPr/>
        <p:txBody>
          <a:bodyPr/>
          <a:lstStyle/>
          <a:p>
            <a:pPr marL="0" indent="0">
              <a:buNone/>
            </a:pPr>
            <a:r>
              <a:rPr lang="en-US" dirty="0" smtClean="0"/>
              <a:t>By the end of the session, the participants will be able:</a:t>
            </a:r>
          </a:p>
          <a:p>
            <a:pPr marL="514350" indent="-514350">
              <a:buFont typeface="+mj-lt"/>
              <a:buAutoNum type="arabicPeriod"/>
            </a:pPr>
            <a:r>
              <a:rPr lang="en-PH" dirty="0" smtClean="0"/>
              <a:t>Recognize effective ways and measures to PROTECT adolescents from threats and risks</a:t>
            </a:r>
          </a:p>
          <a:p>
            <a:pPr marL="514350" indent="-514350">
              <a:buFont typeface="+mj-lt"/>
              <a:buAutoNum type="arabicPeriod"/>
            </a:pPr>
            <a:r>
              <a:rPr lang="en-PH" dirty="0" smtClean="0"/>
              <a:t>Identify other agencies and institutions that are working for the protecting of adolescents.</a:t>
            </a:r>
            <a:endParaRPr lang="en-US"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Tree>
    <p:extLst>
      <p:ext uri="{BB962C8B-B14F-4D97-AF65-F5344CB8AC3E}">
        <p14:creationId xmlns:p14="http://schemas.microsoft.com/office/powerpoint/2010/main" val="128804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 y="3605507"/>
            <a:ext cx="3501309" cy="2625982"/>
          </a:xfrm>
          <a:prstGeom prst="rect">
            <a:avLst/>
          </a:prstGeom>
        </p:spPr>
      </p:pic>
      <p:sp>
        <p:nvSpPr>
          <p:cNvPr id="2" name="Title 1"/>
          <p:cNvSpPr>
            <a:spLocks noGrp="1"/>
          </p:cNvSpPr>
          <p:nvPr>
            <p:ph type="title"/>
          </p:nvPr>
        </p:nvSpPr>
        <p:spPr/>
        <p:txBody>
          <a:bodyPr>
            <a:normAutofit/>
          </a:bodyPr>
          <a:lstStyle/>
          <a:p>
            <a:r>
              <a:rPr lang="en-PH" sz="4800" dirty="0">
                <a:solidFill>
                  <a:srgbClr val="FF0000"/>
                </a:solidFill>
              </a:rPr>
              <a:t>P</a:t>
            </a:r>
            <a:r>
              <a:rPr lang="en-PH" dirty="0" smtClean="0"/>
              <a:t>ROTECTS</a:t>
            </a:r>
            <a:endParaRPr lang="en-PH" dirty="0"/>
          </a:p>
        </p:txBody>
      </p:sp>
      <p:sp>
        <p:nvSpPr>
          <p:cNvPr id="7" name="Content Placeholder 6"/>
          <p:cNvSpPr>
            <a:spLocks noGrp="1"/>
          </p:cNvSpPr>
          <p:nvPr>
            <p:ph idx="1"/>
          </p:nvPr>
        </p:nvSpPr>
        <p:spPr>
          <a:xfrm>
            <a:off x="283383" y="1462767"/>
            <a:ext cx="2185987" cy="2661558"/>
          </a:xfrm>
        </p:spPr>
        <p:txBody>
          <a:bodyPr/>
          <a:lstStyle/>
          <a:p>
            <a:pPr marL="0" indent="0">
              <a:buNone/>
            </a:pPr>
            <a:r>
              <a:rPr lang="en-PH" b="1" dirty="0" smtClean="0"/>
              <a:t>P</a:t>
            </a:r>
            <a:r>
              <a:rPr lang="en-PH" dirty="0" smtClean="0"/>
              <a:t>ray for and with your Children</a:t>
            </a:r>
          </a:p>
          <a:p>
            <a:pPr marL="0" indent="0">
              <a:buNone/>
            </a:pPr>
            <a:endParaRPr lang="en-PH" dirty="0" smtClean="0"/>
          </a:p>
          <a:p>
            <a:pPr marL="0" indent="0">
              <a:buNone/>
            </a:pPr>
            <a:endParaRPr lang="en-PH" dirty="0"/>
          </a:p>
          <a:p>
            <a:pPr marL="0" indent="0">
              <a:buNone/>
            </a:pPr>
            <a:endParaRPr lang="en-PH" dirty="0" smtClean="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4"/>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014" y="996285"/>
            <a:ext cx="4457700" cy="224109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9488" y="4113439"/>
            <a:ext cx="3556000" cy="2667000"/>
          </a:xfrm>
          <a:prstGeom prst="rect">
            <a:avLst/>
          </a:prstGeom>
        </p:spPr>
      </p:pic>
      <p:sp>
        <p:nvSpPr>
          <p:cNvPr id="11" name="Content Placeholder 6"/>
          <p:cNvSpPr txBox="1">
            <a:spLocks/>
          </p:cNvSpPr>
          <p:nvPr/>
        </p:nvSpPr>
        <p:spPr>
          <a:xfrm>
            <a:off x="6275488" y="3319266"/>
            <a:ext cx="2971800" cy="2559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PH" b="1" dirty="0" smtClean="0"/>
              <a:t>P</a:t>
            </a:r>
            <a:r>
              <a:rPr lang="en-PH" dirty="0" smtClean="0"/>
              <a:t>rovide your children with physical care, love and all their needs.</a:t>
            </a:r>
          </a:p>
          <a:p>
            <a:pPr marL="0" indent="0">
              <a:buFont typeface="Arial" panose="020B0604020202020204" pitchFamily="34" charset="0"/>
              <a:buNone/>
            </a:pPr>
            <a:endParaRPr lang="en-PH" dirty="0" smtClean="0"/>
          </a:p>
          <a:p>
            <a:pPr marL="0" indent="0">
              <a:buFont typeface="Arial" panose="020B0604020202020204" pitchFamily="34" charset="0"/>
              <a:buNone/>
            </a:pPr>
            <a:endParaRPr lang="en-PH" dirty="0" smtClean="0"/>
          </a:p>
          <a:p>
            <a:pPr marL="0" indent="0">
              <a:buFont typeface="Arial" panose="020B0604020202020204" pitchFamily="34" charset="0"/>
              <a:buNone/>
            </a:pPr>
            <a:endParaRPr lang="en-PH" dirty="0" smtClean="0"/>
          </a:p>
        </p:txBody>
      </p:sp>
    </p:spTree>
    <p:extLst>
      <p:ext uri="{BB962C8B-B14F-4D97-AF65-F5344CB8AC3E}">
        <p14:creationId xmlns:p14="http://schemas.microsoft.com/office/powerpoint/2010/main" val="41989135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P</a:t>
            </a:r>
            <a:r>
              <a:rPr lang="en-PH" sz="4800" dirty="0" smtClean="0">
                <a:solidFill>
                  <a:srgbClr val="FF0000"/>
                </a:solidFill>
              </a:rPr>
              <a:t>R</a:t>
            </a:r>
            <a:r>
              <a:rPr lang="en-PH" dirty="0" smtClean="0"/>
              <a:t>OTECTS</a:t>
            </a:r>
            <a:endParaRPr lang="en-PH" sz="4800" dirty="0"/>
          </a:p>
        </p:txBody>
      </p:sp>
      <p:sp>
        <p:nvSpPr>
          <p:cNvPr id="7" name="Content Placeholder 6"/>
          <p:cNvSpPr>
            <a:spLocks noGrp="1"/>
          </p:cNvSpPr>
          <p:nvPr>
            <p:ph idx="1"/>
          </p:nvPr>
        </p:nvSpPr>
        <p:spPr>
          <a:xfrm>
            <a:off x="4953000" y="1390650"/>
            <a:ext cx="3581400" cy="5181600"/>
          </a:xfrm>
        </p:spPr>
        <p:txBody>
          <a:bodyPr>
            <a:normAutofit fontScale="92500" lnSpcReduction="10000"/>
          </a:bodyPr>
          <a:lstStyle/>
          <a:p>
            <a:pPr marL="0" indent="0">
              <a:buNone/>
            </a:pPr>
            <a:r>
              <a:rPr lang="en-PH" b="1" dirty="0" smtClean="0"/>
              <a:t>R</a:t>
            </a:r>
            <a:r>
              <a:rPr lang="en-PH" dirty="0" smtClean="0"/>
              <a:t>eport to authorities</a:t>
            </a:r>
            <a:r>
              <a:rPr lang="en-US" dirty="0" smtClean="0"/>
              <a:t> any untoward incidents/threats to the adolescent's life</a:t>
            </a:r>
            <a:endParaRPr lang="en-PH" dirty="0"/>
          </a:p>
          <a:p>
            <a:pPr marL="0" indent="0">
              <a:buNone/>
            </a:pPr>
            <a:endParaRPr lang="en-PH" dirty="0" smtClean="0"/>
          </a:p>
          <a:p>
            <a:pPr marL="0" indent="0">
              <a:buNone/>
            </a:pPr>
            <a:endParaRPr lang="en-PH" dirty="0" smtClean="0"/>
          </a:p>
          <a:p>
            <a:pPr marL="0" indent="0">
              <a:buNone/>
            </a:pPr>
            <a:endParaRPr lang="en-PH" dirty="0"/>
          </a:p>
          <a:p>
            <a:pPr marL="0" indent="0">
              <a:buNone/>
            </a:pPr>
            <a:endParaRPr lang="en-PH" dirty="0"/>
          </a:p>
          <a:p>
            <a:pPr marL="0" indent="0">
              <a:buNone/>
            </a:pPr>
            <a:endParaRPr lang="en-PH" dirty="0" smtClean="0"/>
          </a:p>
          <a:p>
            <a:pPr marL="0" indent="0">
              <a:buNone/>
            </a:pPr>
            <a:r>
              <a:rPr lang="en-PH" b="1" dirty="0" smtClean="0"/>
              <a:t>R</a:t>
            </a:r>
            <a:r>
              <a:rPr lang="en-PH" dirty="0" smtClean="0"/>
              <a:t>aise children to be God-loving and God-centered</a:t>
            </a:r>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059" y="1045029"/>
            <a:ext cx="3886200" cy="29146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059" y="3992336"/>
            <a:ext cx="3875314" cy="2906486"/>
          </a:xfrm>
          <a:prstGeom prst="rect">
            <a:avLst/>
          </a:prstGeom>
        </p:spPr>
      </p:pic>
    </p:spTree>
    <p:extLst>
      <p:ext uri="{BB962C8B-B14F-4D97-AF65-F5344CB8AC3E}">
        <p14:creationId xmlns:p14="http://schemas.microsoft.com/office/powerpoint/2010/main" val="1754560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PR</a:t>
            </a:r>
            <a:r>
              <a:rPr lang="en-PH" sz="4800" dirty="0" smtClean="0">
                <a:solidFill>
                  <a:srgbClr val="FF0000"/>
                </a:solidFill>
              </a:rPr>
              <a:t>O</a:t>
            </a:r>
            <a:r>
              <a:rPr lang="en-PH" dirty="0" smtClean="0"/>
              <a:t>TECTS</a:t>
            </a:r>
            <a:endParaRPr lang="en-PH" sz="4800" dirty="0"/>
          </a:p>
        </p:txBody>
      </p:sp>
      <p:sp>
        <p:nvSpPr>
          <p:cNvPr id="7" name="Content Placeholder 6"/>
          <p:cNvSpPr>
            <a:spLocks noGrp="1"/>
          </p:cNvSpPr>
          <p:nvPr>
            <p:ph idx="1"/>
          </p:nvPr>
        </p:nvSpPr>
        <p:spPr/>
        <p:txBody>
          <a:bodyPr/>
          <a:lstStyle/>
          <a:p>
            <a:pPr marL="0" indent="0">
              <a:buNone/>
            </a:pPr>
            <a:r>
              <a:rPr lang="en-PH" b="1" dirty="0" smtClean="0"/>
              <a:t>O</a:t>
            </a:r>
            <a:r>
              <a:rPr lang="en-PH" dirty="0" smtClean="0"/>
              <a:t>bserve activities whenever/wherever possible</a:t>
            </a:r>
            <a:endParaRPr lang="en-US"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192" y="1905000"/>
            <a:ext cx="6858000" cy="4572000"/>
          </a:xfrm>
          <a:prstGeom prst="rect">
            <a:avLst/>
          </a:prstGeom>
        </p:spPr>
      </p:pic>
    </p:spTree>
    <p:extLst>
      <p:ext uri="{BB962C8B-B14F-4D97-AF65-F5344CB8AC3E}">
        <p14:creationId xmlns:p14="http://schemas.microsoft.com/office/powerpoint/2010/main" val="7917034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PRO</a:t>
            </a:r>
            <a:r>
              <a:rPr lang="en-PH" sz="4800" dirty="0" smtClean="0">
                <a:solidFill>
                  <a:srgbClr val="FF0000"/>
                </a:solidFill>
              </a:rPr>
              <a:t>T</a:t>
            </a:r>
            <a:r>
              <a:rPr lang="en-PH" dirty="0" smtClean="0"/>
              <a:t>ECTS</a:t>
            </a:r>
            <a:endParaRPr lang="en-PH" sz="4000" dirty="0"/>
          </a:p>
        </p:txBody>
      </p:sp>
      <p:sp>
        <p:nvSpPr>
          <p:cNvPr id="7" name="Content Placeholder 6"/>
          <p:cNvSpPr>
            <a:spLocks noGrp="1"/>
          </p:cNvSpPr>
          <p:nvPr>
            <p:ph idx="1"/>
          </p:nvPr>
        </p:nvSpPr>
        <p:spPr/>
        <p:txBody>
          <a:bodyPr/>
          <a:lstStyle/>
          <a:p>
            <a:pPr marL="0" indent="0">
              <a:buNone/>
            </a:pPr>
            <a:r>
              <a:rPr lang="en-PH" b="1" dirty="0" smtClean="0"/>
              <a:t>T</a:t>
            </a:r>
            <a:r>
              <a:rPr lang="en-PH" dirty="0" smtClean="0"/>
              <a:t>reat your children equally</a:t>
            </a:r>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936171"/>
            <a:ext cx="4000500" cy="28003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 y="2608489"/>
            <a:ext cx="3838575" cy="4895850"/>
          </a:xfrm>
          <a:prstGeom prst="rect">
            <a:avLst/>
          </a:prstGeom>
        </p:spPr>
      </p:pic>
      <p:sp>
        <p:nvSpPr>
          <p:cNvPr id="10" name="Content Placeholder 6"/>
          <p:cNvSpPr txBox="1">
            <a:spLocks/>
          </p:cNvSpPr>
          <p:nvPr/>
        </p:nvSpPr>
        <p:spPr>
          <a:xfrm>
            <a:off x="3765777" y="4763860"/>
            <a:ext cx="3898446"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PH" dirty="0" smtClean="0"/>
          </a:p>
          <a:p>
            <a:pPr marL="0" indent="0" algn="r">
              <a:buFont typeface="Arial" panose="020B0604020202020204" pitchFamily="34" charset="0"/>
              <a:buNone/>
            </a:pPr>
            <a:r>
              <a:rPr lang="en-PH" b="1" dirty="0" smtClean="0"/>
              <a:t>T</a:t>
            </a:r>
            <a:r>
              <a:rPr lang="en-PH" dirty="0" smtClean="0"/>
              <a:t>ake enough time to be with your children</a:t>
            </a:r>
            <a:endParaRPr lang="en-US" dirty="0"/>
          </a:p>
        </p:txBody>
      </p:sp>
    </p:spTree>
    <p:extLst>
      <p:ext uri="{BB962C8B-B14F-4D97-AF65-F5344CB8AC3E}">
        <p14:creationId xmlns:p14="http://schemas.microsoft.com/office/powerpoint/2010/main" val="37019360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PROT</a:t>
            </a:r>
            <a:r>
              <a:rPr lang="en-PH" sz="4800" dirty="0" smtClean="0">
                <a:solidFill>
                  <a:srgbClr val="FF0000"/>
                </a:solidFill>
              </a:rPr>
              <a:t>E</a:t>
            </a:r>
            <a:r>
              <a:rPr lang="en-PH" dirty="0" smtClean="0"/>
              <a:t>CTS</a:t>
            </a:r>
            <a:endParaRPr lang="en-PH" sz="4000" dirty="0"/>
          </a:p>
        </p:txBody>
      </p:sp>
      <p:sp>
        <p:nvSpPr>
          <p:cNvPr id="7" name="Content Placeholder 6"/>
          <p:cNvSpPr>
            <a:spLocks noGrp="1"/>
          </p:cNvSpPr>
          <p:nvPr>
            <p:ph idx="1"/>
          </p:nvPr>
        </p:nvSpPr>
        <p:spPr>
          <a:xfrm>
            <a:off x="457200" y="1295400"/>
            <a:ext cx="3886200" cy="3124200"/>
          </a:xfrm>
        </p:spPr>
        <p:txBody>
          <a:bodyPr/>
          <a:lstStyle/>
          <a:p>
            <a:pPr marL="0" indent="0">
              <a:buNone/>
            </a:pPr>
            <a:r>
              <a:rPr lang="en-PH" b="1" dirty="0" smtClean="0"/>
              <a:t>E</a:t>
            </a:r>
            <a:r>
              <a:rPr lang="en-PH" dirty="0" smtClean="0"/>
              <a:t>ducate your children on proper values, specifically on sexuality and healthy lifestyle</a:t>
            </a:r>
          </a:p>
          <a:p>
            <a:pPr marL="0" indent="0">
              <a:buNone/>
            </a:pPr>
            <a:endParaRPr lang="en-PH"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989895"/>
            <a:ext cx="4365171" cy="3273878"/>
          </a:xfrm>
          <a:prstGeom prst="rect">
            <a:avLst/>
          </a:prstGeom>
        </p:spPr>
      </p:pic>
      <p:sp>
        <p:nvSpPr>
          <p:cNvPr id="8" name="Content Placeholder 6"/>
          <p:cNvSpPr txBox="1">
            <a:spLocks/>
          </p:cNvSpPr>
          <p:nvPr/>
        </p:nvSpPr>
        <p:spPr>
          <a:xfrm>
            <a:off x="6204858" y="4789716"/>
            <a:ext cx="2177142" cy="20791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PH" b="1" dirty="0" smtClean="0"/>
              <a:t>E</a:t>
            </a:r>
            <a:r>
              <a:rPr lang="en-PH" dirty="0" smtClean="0"/>
              <a:t>mpower your adolescents</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383" y="3424210"/>
            <a:ext cx="4563872" cy="3422904"/>
          </a:xfrm>
          <a:prstGeom prst="rect">
            <a:avLst/>
          </a:prstGeom>
        </p:spPr>
      </p:pic>
    </p:spTree>
    <p:extLst>
      <p:ext uri="{BB962C8B-B14F-4D97-AF65-F5344CB8AC3E}">
        <p14:creationId xmlns:p14="http://schemas.microsoft.com/office/powerpoint/2010/main" val="261435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55" y="2862261"/>
            <a:ext cx="7510788" cy="3755394"/>
          </a:xfrm>
          <a:prstGeom prst="rect">
            <a:avLst/>
          </a:prstGeom>
        </p:spPr>
      </p:pic>
      <p:sp>
        <p:nvSpPr>
          <p:cNvPr id="2" name="Title 1"/>
          <p:cNvSpPr>
            <a:spLocks noGrp="1"/>
          </p:cNvSpPr>
          <p:nvPr>
            <p:ph type="title"/>
          </p:nvPr>
        </p:nvSpPr>
        <p:spPr/>
        <p:txBody>
          <a:bodyPr>
            <a:normAutofit/>
          </a:bodyPr>
          <a:lstStyle/>
          <a:p>
            <a:r>
              <a:rPr lang="en-PH" dirty="0" smtClean="0"/>
              <a:t>PROTE</a:t>
            </a:r>
            <a:r>
              <a:rPr lang="en-PH" sz="4800" dirty="0" smtClean="0">
                <a:solidFill>
                  <a:srgbClr val="FF0000"/>
                </a:solidFill>
              </a:rPr>
              <a:t>C</a:t>
            </a:r>
            <a:r>
              <a:rPr lang="en-PH" dirty="0" smtClean="0"/>
              <a:t>TS</a:t>
            </a:r>
            <a:endParaRPr lang="en-PH" sz="4000" dirty="0"/>
          </a:p>
        </p:txBody>
      </p:sp>
      <p:sp>
        <p:nvSpPr>
          <p:cNvPr id="7" name="Content Placeholder 6"/>
          <p:cNvSpPr>
            <a:spLocks noGrp="1"/>
          </p:cNvSpPr>
          <p:nvPr>
            <p:ph idx="1"/>
          </p:nvPr>
        </p:nvSpPr>
        <p:spPr/>
        <p:txBody>
          <a:bodyPr/>
          <a:lstStyle/>
          <a:p>
            <a:pPr marL="0" indent="0">
              <a:buNone/>
            </a:pPr>
            <a:r>
              <a:rPr lang="en-PH" b="1" dirty="0" smtClean="0"/>
              <a:t>C</a:t>
            </a:r>
            <a:r>
              <a:rPr lang="en-PH" dirty="0" smtClean="0"/>
              <a:t>ensor/Choose mass media (radio, TV, print and IT/electronic media)</a:t>
            </a:r>
          </a:p>
          <a:p>
            <a:pPr marL="0" indent="0">
              <a:buNone/>
            </a:pPr>
            <a:endParaRPr lang="en-PH" dirty="0"/>
          </a:p>
          <a:p>
            <a:pPr marL="0" indent="0">
              <a:buNone/>
            </a:pPr>
            <a:endParaRPr lang="en-US"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4"/>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1790699"/>
            <a:ext cx="3810000" cy="2143125"/>
          </a:xfrm>
          <a:prstGeom prst="rect">
            <a:avLst/>
          </a:prstGeom>
        </p:spPr>
      </p:pic>
    </p:spTree>
    <p:extLst>
      <p:ext uri="{BB962C8B-B14F-4D97-AF65-F5344CB8AC3E}">
        <p14:creationId xmlns:p14="http://schemas.microsoft.com/office/powerpoint/2010/main" val="27149947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11628</TotalTime>
  <Words>1583</Words>
  <Application>Microsoft Office PowerPoint</Application>
  <PresentationFormat>On-screen Show (4:3)</PresentationFormat>
  <Paragraphs>146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Gill Sans MT</vt:lpstr>
      <vt:lpstr>Wingdings</vt:lpstr>
      <vt:lpstr>Office Theme</vt:lpstr>
      <vt:lpstr>Buzz Question</vt:lpstr>
      <vt:lpstr>PowerPoint Presentation</vt:lpstr>
      <vt:lpstr>Session Objectives</vt:lpstr>
      <vt:lpstr>PROTECTS</vt:lpstr>
      <vt:lpstr>PROTECTS</vt:lpstr>
      <vt:lpstr>PROTECTS</vt:lpstr>
      <vt:lpstr>PROTECTS</vt:lpstr>
      <vt:lpstr>PROTECTS</vt:lpstr>
      <vt:lpstr>PROTECTS</vt:lpstr>
      <vt:lpstr>PROTECTS</vt:lpstr>
      <vt:lpstr>PROCTECTS</vt:lpstr>
      <vt:lpstr>KEY MESSAGES</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Aryx Ismael</dc:creator>
  <cp:lastModifiedBy>Emar</cp:lastModifiedBy>
  <cp:revision>515</cp:revision>
  <cp:lastPrinted>2017-12-13T06:51:40Z</cp:lastPrinted>
  <dcterms:created xsi:type="dcterms:W3CDTF">2014-07-16T02:33:53Z</dcterms:created>
  <dcterms:modified xsi:type="dcterms:W3CDTF">2018-02-14T06:59:59Z</dcterms:modified>
</cp:coreProperties>
</file>