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672" r:id="rId2"/>
    <p:sldId id="683" r:id="rId3"/>
    <p:sldId id="390" r:id="rId4"/>
    <p:sldId id="673" r:id="rId5"/>
    <p:sldId id="681" r:id="rId6"/>
    <p:sldId id="429" r:id="rId7"/>
    <p:sldId id="674" r:id="rId8"/>
    <p:sldId id="678" r:id="rId9"/>
    <p:sldId id="514" r:id="rId10"/>
    <p:sldId id="675" r:id="rId11"/>
    <p:sldId id="676" r:id="rId12"/>
    <p:sldId id="677" r:id="rId13"/>
    <p:sldId id="679" r:id="rId14"/>
    <p:sldId id="682" r:id="rId15"/>
    <p:sldId id="40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orient="horz" pos="816">
          <p15:clr>
            <a:srgbClr val="A4A3A4"/>
          </p15:clr>
        </p15:guide>
        <p15:guide id="3" pos="5472">
          <p15:clr>
            <a:srgbClr val="A4A3A4"/>
          </p15:clr>
        </p15:guide>
        <p15:guide id="4" pos="288">
          <p15:clr>
            <a:srgbClr val="A4A3A4"/>
          </p15:clr>
        </p15:guide>
        <p15:guide id="5" pos="1296">
          <p15:clr>
            <a:srgbClr val="A4A3A4"/>
          </p15:clr>
        </p15:guide>
        <p15:guide id="6"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33CC"/>
    <a:srgbClr val="008000"/>
    <a:srgbClr val="366BAB"/>
    <a:srgbClr val="FF9933"/>
    <a:srgbClr val="2A5993"/>
    <a:srgbClr val="1A2680"/>
    <a:srgbClr val="000099"/>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914" autoAdjust="0"/>
  </p:normalViewPr>
  <p:slideViewPr>
    <p:cSldViewPr showGuides="1">
      <p:cViewPr varScale="1">
        <p:scale>
          <a:sx n="47" d="100"/>
          <a:sy n="47" d="100"/>
        </p:scale>
        <p:origin x="2046" y="54"/>
      </p:cViewPr>
      <p:guideLst>
        <p:guide orient="horz" pos="4080"/>
        <p:guide orient="horz" pos="816"/>
        <p:guide pos="5472"/>
        <p:guide pos="288"/>
        <p:guide pos="129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p:scale>
          <a:sx n="100" d="100"/>
          <a:sy n="100" d="100"/>
        </p:scale>
        <p:origin x="1806" y="-52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21F3EB-1CC6-4E4B-960D-0B6DC920B231}" type="datetimeFigureOut">
              <a:rPr lang="en-PH" smtClean="0"/>
              <a:t>2/23/2018</a:t>
            </a:fld>
            <a:endParaRPr lang="en-PH"/>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0E3B79-F5B0-423B-B5FD-06E2B72A18B7}" type="slidenum">
              <a:rPr lang="en-PH" smtClean="0"/>
              <a:t>‹#›</a:t>
            </a:fld>
            <a:endParaRPr lang="en-PH"/>
          </a:p>
        </p:txBody>
      </p:sp>
    </p:spTree>
    <p:extLst>
      <p:ext uri="{BB962C8B-B14F-4D97-AF65-F5344CB8AC3E}">
        <p14:creationId xmlns:p14="http://schemas.microsoft.com/office/powerpoint/2010/main" val="2993183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4E2E6B-5DE5-4E0A-9067-87173F6AF40F}" type="datetimeFigureOut">
              <a:rPr lang="en-PH" smtClean="0"/>
              <a:t>2/23/2018</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PH"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C7AFCD-6EF6-4564-9EAC-3430485BDE6D}" type="slidenum">
              <a:rPr lang="en-PH" smtClean="0"/>
              <a:t>‹#›</a:t>
            </a:fld>
            <a:endParaRPr lang="en-PH"/>
          </a:p>
        </p:txBody>
      </p:sp>
    </p:spTree>
    <p:extLst>
      <p:ext uri="{BB962C8B-B14F-4D97-AF65-F5344CB8AC3E}">
        <p14:creationId xmlns:p14="http://schemas.microsoft.com/office/powerpoint/2010/main" val="1757174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Title Slide</a:t>
            </a:r>
          </a:p>
        </p:txBody>
      </p:sp>
      <p:sp>
        <p:nvSpPr>
          <p:cNvPr id="4" name="Slide Number Placeholder 3"/>
          <p:cNvSpPr>
            <a:spLocks noGrp="1"/>
          </p:cNvSpPr>
          <p:nvPr>
            <p:ph type="sldNum" sz="quarter" idx="5"/>
          </p:nvPr>
        </p:nvSpPr>
        <p:spPr/>
        <p:txBody>
          <a:bodyPr/>
          <a:lstStyle/>
          <a:p>
            <a:pPr>
              <a:defRPr/>
            </a:pPr>
            <a:fld id="{8F19473F-A18A-46BF-88C0-E8556AB10F03}"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839706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PH" dirty="0" smtClean="0"/>
              <a:t>Ask if there are working mothers</a:t>
            </a:r>
            <a:r>
              <a:rPr lang="en-PH" baseline="0" dirty="0" smtClean="0"/>
              <a:t> in a group and let them share their experience/insight/learning in balancing the demand of work and family life</a:t>
            </a:r>
          </a:p>
          <a:p>
            <a:pPr marL="228600" indent="-228600">
              <a:buFont typeface="+mj-lt"/>
              <a:buAutoNum type="arabicPeriod"/>
            </a:pPr>
            <a:r>
              <a:rPr lang="en-PH" sz="1200" dirty="0" smtClean="0"/>
              <a:t>Emphasize</a:t>
            </a:r>
            <a:r>
              <a:rPr lang="en-PH" sz="1200" baseline="0" dirty="0" smtClean="0"/>
              <a:t>  that b</a:t>
            </a:r>
            <a:r>
              <a:rPr lang="en-PH" sz="1200" dirty="0" smtClean="0"/>
              <a:t>alancing the pressure of work and family life is difficult when maintaining a standard of living</a:t>
            </a:r>
          </a:p>
          <a:p>
            <a:pPr marL="228600" indent="-228600">
              <a:buFont typeface="+mj-lt"/>
              <a:buAutoNum type="arabicPeriod"/>
            </a:pPr>
            <a:r>
              <a:rPr lang="en-PH" sz="1200" dirty="0" smtClean="0"/>
              <a:t>Couples starve for time with additional work efforts and sometimes create stress for the family and problems in providing </a:t>
            </a:r>
            <a:r>
              <a:rPr lang="en-PH" sz="1200" i="1" dirty="0" smtClean="0"/>
              <a:t>sufficient care </a:t>
            </a:r>
            <a:r>
              <a:rPr lang="en-PH" sz="1200" dirty="0" smtClean="0"/>
              <a:t>and s</a:t>
            </a:r>
            <a:r>
              <a:rPr lang="en-PH" sz="1200" i="1" dirty="0" smtClean="0"/>
              <a:t>upervision of children</a:t>
            </a:r>
          </a:p>
          <a:p>
            <a:pPr marL="228600" indent="-228600">
              <a:buFont typeface="+mj-lt"/>
              <a:buAutoNum type="arabicPeriod"/>
            </a:pPr>
            <a:endParaRPr lang="en-PH" dirty="0"/>
          </a:p>
        </p:txBody>
      </p:sp>
      <p:sp>
        <p:nvSpPr>
          <p:cNvPr id="4" name="Slide Number Placeholder 3"/>
          <p:cNvSpPr>
            <a:spLocks noGrp="1"/>
          </p:cNvSpPr>
          <p:nvPr>
            <p:ph type="sldNum" sz="quarter" idx="10"/>
          </p:nvPr>
        </p:nvSpPr>
        <p:spPr/>
        <p:txBody>
          <a:bodyPr/>
          <a:lstStyle/>
          <a:p>
            <a:fld id="{1EC7AFCD-6EF6-4564-9EAC-3430485BDE6D}" type="slidenum">
              <a:rPr lang="en-PH" smtClean="0">
                <a:solidFill>
                  <a:prstClr val="black"/>
                </a:solidFill>
              </a:rPr>
              <a:pPr/>
              <a:t>10</a:t>
            </a:fld>
            <a:endParaRPr lang="en-PH">
              <a:solidFill>
                <a:prstClr val="black"/>
              </a:solidFill>
            </a:endParaRPr>
          </a:p>
        </p:txBody>
      </p:sp>
    </p:spTree>
    <p:extLst>
      <p:ext uri="{BB962C8B-B14F-4D97-AF65-F5344CB8AC3E}">
        <p14:creationId xmlns:p14="http://schemas.microsoft.com/office/powerpoint/2010/main" val="246495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PH" dirty="0" smtClean="0"/>
              <a:t>Say</a:t>
            </a:r>
            <a:r>
              <a:rPr lang="en-PH" baseline="0" dirty="0" smtClean="0"/>
              <a:t> that there are also another type of family that has emerged due to the need for parents for work. </a:t>
            </a:r>
            <a:r>
              <a:rPr lang="en-PH" dirty="0" smtClean="0"/>
              <a:t>Mention about</a:t>
            </a:r>
            <a:r>
              <a:rPr lang="en-PH" baseline="0" dirty="0" smtClean="0"/>
              <a:t> latchkey families.</a:t>
            </a:r>
          </a:p>
          <a:p>
            <a:pPr marL="228600" indent="-228600">
              <a:buFont typeface="+mj-lt"/>
              <a:buAutoNum type="arabicPeriod"/>
            </a:pPr>
            <a:r>
              <a:rPr lang="en-US" dirty="0" smtClean="0"/>
              <a:t>Latchkey Families are those whose parents are unavailable to take care of children  and ‘latchkey’ refers to children that have their own keys to allow access to the family home. Examples of latchkey families are families</a:t>
            </a:r>
            <a:r>
              <a:rPr lang="en-US" baseline="0" dirty="0" smtClean="0"/>
              <a:t> where both parents are working and unable to supervise their children before and after school and  even on school holidays. </a:t>
            </a:r>
            <a:endParaRPr lang="en-US" dirty="0" smtClean="0"/>
          </a:p>
          <a:p>
            <a:pPr marL="228600" indent="-228600">
              <a:buFont typeface="+mj-lt"/>
              <a:buAutoNum type="arabicPeriod"/>
            </a:pPr>
            <a:r>
              <a:rPr lang="en-US" dirty="0" smtClean="0"/>
              <a:t>It is important that parents maybe not around, there is someone who can provide psychological support and supervision. </a:t>
            </a:r>
            <a:r>
              <a:rPr lang="en-US" baseline="0" dirty="0" smtClean="0"/>
              <a:t>Sometimes elder relatives, brother/sister or family friend assumes the role of parents. Leaving children on their own poses both psychological and physical dangers.</a:t>
            </a:r>
            <a:endParaRPr lang="en-US" dirty="0" smtClean="0"/>
          </a:p>
          <a:p>
            <a:pPr marL="228600" indent="-228600">
              <a:buFont typeface="+mj-lt"/>
              <a:buAutoNum type="arabicPeriod"/>
            </a:pPr>
            <a:endParaRPr lang="en-PH" dirty="0"/>
          </a:p>
        </p:txBody>
      </p:sp>
      <p:sp>
        <p:nvSpPr>
          <p:cNvPr id="4" name="Slide Number Placeholder 3"/>
          <p:cNvSpPr>
            <a:spLocks noGrp="1"/>
          </p:cNvSpPr>
          <p:nvPr>
            <p:ph type="sldNum" sz="quarter" idx="10"/>
          </p:nvPr>
        </p:nvSpPr>
        <p:spPr/>
        <p:txBody>
          <a:bodyPr/>
          <a:lstStyle/>
          <a:p>
            <a:fld id="{1EC7AFCD-6EF6-4564-9EAC-3430485BDE6D}" type="slidenum">
              <a:rPr lang="en-PH" smtClean="0">
                <a:solidFill>
                  <a:prstClr val="black"/>
                </a:solidFill>
              </a:rPr>
              <a:pPr/>
              <a:t>11</a:t>
            </a:fld>
            <a:endParaRPr lang="en-PH">
              <a:solidFill>
                <a:prstClr val="black"/>
              </a:solidFill>
            </a:endParaRPr>
          </a:p>
        </p:txBody>
      </p:sp>
    </p:spTree>
    <p:extLst>
      <p:ext uri="{BB962C8B-B14F-4D97-AF65-F5344CB8AC3E}">
        <p14:creationId xmlns:p14="http://schemas.microsoft.com/office/powerpoint/2010/main" val="1296844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PH" dirty="0" smtClean="0"/>
              <a:t>Ask participant on</a:t>
            </a:r>
            <a:r>
              <a:rPr lang="en-PH" baseline="0" dirty="0" smtClean="0"/>
              <a:t> what happens to children or adolescents that come from a latchkey family. Tell that there is what you call a </a:t>
            </a:r>
            <a:r>
              <a:rPr lang="en-PH" dirty="0" smtClean="0"/>
              <a:t>Latchkey syndrome.</a:t>
            </a:r>
            <a:r>
              <a:rPr lang="en-PH" baseline="0" dirty="0" smtClean="0"/>
              <a:t> Explain Latchkey syndrome </a:t>
            </a:r>
            <a:r>
              <a:rPr lang="en-PH" dirty="0" smtClean="0"/>
              <a:t>is disadvantageous  when left alone. Studies show that these children are </a:t>
            </a:r>
            <a:r>
              <a:rPr lang="en-PH" sz="1400" dirty="0" smtClean="0"/>
              <a:t>more likely to experiment with sex, drugs and alcohol specially after school hours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latin typeface="Arial" panose="020B0604020202020204" pitchFamily="34" charset="0"/>
                <a:cs typeface="Arial" panose="020B0604020202020204" pitchFamily="34" charset="0"/>
              </a:rPr>
              <a:t>Say that Latchkey children may suffer from:</a:t>
            </a:r>
          </a:p>
          <a:p>
            <a:pPr marL="457200" indent="-4572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Fear</a:t>
            </a:r>
          </a:p>
          <a:p>
            <a:pPr marL="457200" indent="-4572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Boredom</a:t>
            </a:r>
          </a:p>
          <a:p>
            <a:pPr marL="457200" indent="-4572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Loneliness</a:t>
            </a:r>
          </a:p>
          <a:p>
            <a:pPr marL="457200" indent="-4572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Vulnerability to academic problems </a:t>
            </a:r>
          </a:p>
          <a:p>
            <a:pPr marL="0" indent="0">
              <a:buFont typeface="Arial" panose="020B0604020202020204" pitchFamily="34" charset="0"/>
              <a:buNone/>
            </a:pPr>
            <a:r>
              <a:rPr lang="en-US" sz="1200" dirty="0" smtClean="0">
                <a:latin typeface="Arial" panose="020B0604020202020204" pitchFamily="34" charset="0"/>
                <a:cs typeface="Arial" panose="020B0604020202020204" pitchFamily="34" charset="0"/>
              </a:rPr>
              <a:t>Ask parents if this true?</a:t>
            </a:r>
          </a:p>
          <a:p>
            <a:pPr marL="228600" indent="-228600">
              <a:buFont typeface="+mj-lt"/>
              <a:buAutoNum type="arabicPeriod"/>
            </a:pPr>
            <a:endParaRPr lang="en-PH" dirty="0"/>
          </a:p>
        </p:txBody>
      </p:sp>
      <p:sp>
        <p:nvSpPr>
          <p:cNvPr id="4" name="Slide Number Placeholder 3"/>
          <p:cNvSpPr>
            <a:spLocks noGrp="1"/>
          </p:cNvSpPr>
          <p:nvPr>
            <p:ph type="sldNum" sz="quarter" idx="10"/>
          </p:nvPr>
        </p:nvSpPr>
        <p:spPr/>
        <p:txBody>
          <a:bodyPr/>
          <a:lstStyle/>
          <a:p>
            <a:fld id="{1EC7AFCD-6EF6-4564-9EAC-3430485BDE6D}" type="slidenum">
              <a:rPr lang="en-PH" smtClean="0">
                <a:solidFill>
                  <a:prstClr val="black"/>
                </a:solidFill>
              </a:rPr>
              <a:pPr/>
              <a:t>12</a:t>
            </a:fld>
            <a:endParaRPr lang="en-PH">
              <a:solidFill>
                <a:prstClr val="black"/>
              </a:solidFill>
            </a:endParaRPr>
          </a:p>
        </p:txBody>
      </p:sp>
    </p:spTree>
    <p:extLst>
      <p:ext uri="{BB962C8B-B14F-4D97-AF65-F5344CB8AC3E}">
        <p14:creationId xmlns:p14="http://schemas.microsoft.com/office/powerpoint/2010/main" val="259298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PH" baseline="0" dirty="0" smtClean="0"/>
              <a:t>Tell that because family structures have change it is important that </a:t>
            </a:r>
            <a:r>
              <a:rPr lang="en-PH" dirty="0" smtClean="0"/>
              <a:t> </a:t>
            </a:r>
            <a:r>
              <a:rPr lang="en-PH" sz="1200" dirty="0" smtClean="0"/>
              <a:t>the </a:t>
            </a:r>
            <a:r>
              <a:rPr lang="en-PH" sz="1200" b="1" i="1" dirty="0" smtClean="0">
                <a:solidFill>
                  <a:srgbClr val="FF0000"/>
                </a:solidFill>
              </a:rPr>
              <a:t>attitude</a:t>
            </a:r>
            <a:r>
              <a:rPr lang="en-PH" sz="1200" dirty="0" smtClean="0"/>
              <a:t> of parents towards any of these family situations is a key factor in shaping the child’s expectations and experiencing and </a:t>
            </a:r>
            <a:r>
              <a:rPr lang="en-PH" sz="1200" b="1" i="1" dirty="0" smtClean="0">
                <a:solidFill>
                  <a:schemeClr val="tx2"/>
                </a:solidFill>
              </a:rPr>
              <a:t>What is important is to keep the communication lines open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PH" sz="1200" dirty="0" smtClean="0"/>
              <a:t>Transition to the last slide by saying that</a:t>
            </a:r>
            <a:r>
              <a:rPr lang="en-PH" sz="1200" baseline="0" dirty="0" smtClean="0"/>
              <a:t> knowing the Filipino family </a:t>
            </a:r>
            <a:r>
              <a:rPr lang="en-PH" sz="1200" dirty="0" smtClean="0"/>
              <a:t> Is</a:t>
            </a:r>
            <a:r>
              <a:rPr lang="en-PH" sz="1200" baseline="0" dirty="0" smtClean="0"/>
              <a:t> important because:</a:t>
            </a:r>
            <a:endParaRPr lang="en-PH" sz="1200" dirty="0" smtClean="0"/>
          </a:p>
          <a:p>
            <a:pPr marL="228600" indent="-228600">
              <a:buFont typeface="+mj-lt"/>
              <a:buAutoNum type="arabicPeriod"/>
            </a:pPr>
            <a:endParaRPr lang="en-PH" dirty="0"/>
          </a:p>
        </p:txBody>
      </p:sp>
      <p:sp>
        <p:nvSpPr>
          <p:cNvPr id="4" name="Slide Number Placeholder 3"/>
          <p:cNvSpPr>
            <a:spLocks noGrp="1"/>
          </p:cNvSpPr>
          <p:nvPr>
            <p:ph type="sldNum" sz="quarter" idx="10"/>
          </p:nvPr>
        </p:nvSpPr>
        <p:spPr/>
        <p:txBody>
          <a:bodyPr/>
          <a:lstStyle/>
          <a:p>
            <a:fld id="{1EC7AFCD-6EF6-4564-9EAC-3430485BDE6D}" type="slidenum">
              <a:rPr lang="en-PH" smtClean="0">
                <a:solidFill>
                  <a:prstClr val="black"/>
                </a:solidFill>
              </a:rPr>
              <a:pPr/>
              <a:t>13</a:t>
            </a:fld>
            <a:endParaRPr lang="en-PH">
              <a:solidFill>
                <a:prstClr val="black"/>
              </a:solidFill>
            </a:endParaRPr>
          </a:p>
        </p:txBody>
      </p:sp>
    </p:spTree>
    <p:extLst>
      <p:ext uri="{BB962C8B-B14F-4D97-AF65-F5344CB8AC3E}">
        <p14:creationId xmlns:p14="http://schemas.microsoft.com/office/powerpoint/2010/main" val="3396811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dirty="0" smtClean="0"/>
              <a:t>Family structures and functions change with  social change</a:t>
            </a:r>
          </a:p>
          <a:p>
            <a:r>
              <a:rPr lang="en-PH" sz="1200" dirty="0" smtClean="0"/>
              <a:t>Parents’ attitude towards the new family structures is critical in shaping the child’s experience and expectation as he/she becomes an adolescent</a:t>
            </a:r>
          </a:p>
          <a:p>
            <a:r>
              <a:rPr lang="en-PH" sz="1200" dirty="0" smtClean="0"/>
              <a:t>Be open to communication</a:t>
            </a:r>
          </a:p>
          <a:p>
            <a:endParaRPr lang="en-PH" sz="1200" dirty="0" smtClean="0"/>
          </a:p>
          <a:p>
            <a:r>
              <a:rPr lang="en-PH" sz="1200" dirty="0" smtClean="0"/>
              <a:t>Close</a:t>
            </a:r>
            <a:r>
              <a:rPr lang="en-PH" sz="1200" baseline="0" dirty="0" smtClean="0"/>
              <a:t> the session by saying that the Filipino family play a critical role in  contributing to the experiences and the journey they will be undergoing. Then say that the next session will explain further the journey of </a:t>
            </a:r>
            <a:r>
              <a:rPr lang="en-PH" sz="1200" baseline="0" smtClean="0"/>
              <a:t>an adolescent.</a:t>
            </a:r>
            <a:endParaRPr lang="en-PH" sz="1200" dirty="0" smtClean="0"/>
          </a:p>
          <a:p>
            <a:pPr marL="228600" indent="-228600">
              <a:buFont typeface="+mj-lt"/>
              <a:buAutoNum type="arabicPeriod"/>
            </a:pPr>
            <a:endParaRPr lang="en-PH" dirty="0"/>
          </a:p>
        </p:txBody>
      </p:sp>
      <p:sp>
        <p:nvSpPr>
          <p:cNvPr id="4" name="Slide Number Placeholder 3"/>
          <p:cNvSpPr>
            <a:spLocks noGrp="1"/>
          </p:cNvSpPr>
          <p:nvPr>
            <p:ph type="sldNum" sz="quarter" idx="10"/>
          </p:nvPr>
        </p:nvSpPr>
        <p:spPr/>
        <p:txBody>
          <a:bodyPr/>
          <a:lstStyle/>
          <a:p>
            <a:fld id="{1EC7AFCD-6EF6-4564-9EAC-3430485BDE6D}" type="slidenum">
              <a:rPr lang="en-PH" smtClean="0">
                <a:solidFill>
                  <a:prstClr val="black"/>
                </a:solidFill>
              </a:rPr>
              <a:pPr/>
              <a:t>14</a:t>
            </a:fld>
            <a:endParaRPr lang="en-PH">
              <a:solidFill>
                <a:prstClr val="black"/>
              </a:solidFill>
            </a:endParaRPr>
          </a:p>
        </p:txBody>
      </p:sp>
    </p:spTree>
    <p:extLst>
      <p:ext uri="{BB962C8B-B14F-4D97-AF65-F5344CB8AC3E}">
        <p14:creationId xmlns:p14="http://schemas.microsoft.com/office/powerpoint/2010/main" val="4290495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1. The basic foundation</a:t>
            </a:r>
            <a:r>
              <a:rPr lang="en-US" baseline="0" dirty="0" smtClean="0"/>
              <a:t> of a child’s experience as he/ she becomes an adolescent is the family. The family experience then contributes how the adolescent thinks and behaves during this phase which can be described in different ways. The next session will no describe the journey </a:t>
            </a:r>
            <a:r>
              <a:rPr lang="en-US" baseline="0" smtClean="0"/>
              <a:t>of adolescents </a:t>
            </a:r>
            <a:r>
              <a:rPr lang="en-US" baseline="0" dirty="0" smtClean="0"/>
              <a:t>undergo during the phase of their life.</a:t>
            </a:r>
            <a:endParaRPr lang="en-US" dirty="0" smtClean="0"/>
          </a:p>
        </p:txBody>
      </p:sp>
      <p:sp>
        <p:nvSpPr>
          <p:cNvPr id="4" name="Slide Number Placeholder 3"/>
          <p:cNvSpPr>
            <a:spLocks noGrp="1"/>
          </p:cNvSpPr>
          <p:nvPr>
            <p:ph type="sldNum" sz="quarter" idx="5"/>
          </p:nvPr>
        </p:nvSpPr>
        <p:spPr/>
        <p:txBody>
          <a:bodyPr/>
          <a:lstStyle/>
          <a:p>
            <a:pPr>
              <a:defRPr/>
            </a:pPr>
            <a:fld id="{8F19473F-A18A-46BF-88C0-E8556AB10F03}" type="slidenum">
              <a:rPr lang="en-US" smtClean="0">
                <a:solidFill>
                  <a:prstClr val="black"/>
                </a:solidFill>
              </a:rPr>
              <a:pPr>
                <a:defRPr/>
              </a:pPr>
              <a:t>15</a:t>
            </a:fld>
            <a:endParaRPr lang="en-US">
              <a:solidFill>
                <a:prstClr val="black"/>
              </a:solidFill>
            </a:endParaRPr>
          </a:p>
        </p:txBody>
      </p:sp>
    </p:spTree>
    <p:extLst>
      <p:ext uri="{BB962C8B-B14F-4D97-AF65-F5344CB8AC3E}">
        <p14:creationId xmlns:p14="http://schemas.microsoft.com/office/powerpoint/2010/main" val="251670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PH" dirty="0" smtClean="0">
                <a:latin typeface="Arial" panose="020B0604020202020204" pitchFamily="34" charset="0"/>
                <a:cs typeface="Arial" panose="020B0604020202020204" pitchFamily="34" charset="0"/>
              </a:rPr>
              <a:t>Tell that</a:t>
            </a:r>
            <a:r>
              <a:rPr lang="en-PH" baseline="0" dirty="0" smtClean="0">
                <a:latin typeface="Arial" panose="020B0604020202020204" pitchFamily="34" charset="0"/>
                <a:cs typeface="Arial" panose="020B0604020202020204" pitchFamily="34" charset="0"/>
              </a:rPr>
              <a:t> based from the previous session on municipal health situation, you have seen the current status of the municipality in adolescent health. This next session will highlight the relevance of the family in curbing or shaping the life of an adolescent. Also, say that the family is the basic foundation where the child starts to develop into adolescents.</a:t>
            </a:r>
            <a:endParaRPr lang="en-PH"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EC7AFCD-6EF6-4564-9EAC-3430485BDE6D}" type="slidenum">
              <a:rPr lang="en-PH" smtClean="0">
                <a:solidFill>
                  <a:prstClr val="black"/>
                </a:solidFill>
              </a:rPr>
              <a:pPr/>
              <a:t>2</a:t>
            </a:fld>
            <a:endParaRPr lang="en-PH">
              <a:solidFill>
                <a:prstClr val="black"/>
              </a:solidFill>
            </a:endParaRPr>
          </a:p>
        </p:txBody>
      </p:sp>
    </p:spTree>
    <p:extLst>
      <p:ext uri="{BB962C8B-B14F-4D97-AF65-F5344CB8AC3E}">
        <p14:creationId xmlns:p14="http://schemas.microsoft.com/office/powerpoint/2010/main" val="294650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PH" dirty="0" smtClean="0"/>
              <a:t>Articulate the Session Objectives</a:t>
            </a:r>
          </a:p>
          <a:p>
            <a:pPr marL="514350" indent="-514350">
              <a:buFont typeface="+mj-lt"/>
              <a:buAutoNum type="arabicPeriod"/>
            </a:pPr>
            <a:r>
              <a:rPr lang="en-PH" dirty="0" smtClean="0">
                <a:latin typeface="Arial" panose="020B0604020202020204" pitchFamily="34" charset="0"/>
                <a:cs typeface="Arial" panose="020B0604020202020204" pitchFamily="34" charset="0"/>
              </a:rPr>
              <a:t> </a:t>
            </a:r>
            <a:r>
              <a:rPr lang="en-US" dirty="0" smtClean="0"/>
              <a:t>Discuss the profile of Filipino Families</a:t>
            </a:r>
          </a:p>
          <a:p>
            <a:pPr marL="514350" indent="-514350">
              <a:buFont typeface="+mj-lt"/>
              <a:buAutoNum type="arabicPeriod"/>
            </a:pPr>
            <a:r>
              <a:rPr lang="en-US" dirty="0" smtClean="0"/>
              <a:t>Understand the different types of Filipino families and the factors that shape these families</a:t>
            </a:r>
          </a:p>
          <a:p>
            <a:pPr marL="514350" indent="-514350">
              <a:buFont typeface="+mj-lt"/>
              <a:buAutoNum type="arabicPeriod"/>
            </a:pPr>
            <a:r>
              <a:rPr lang="en-US" dirty="0" smtClean="0"/>
              <a:t>Know the advantages and disadvantage of each family type</a:t>
            </a:r>
          </a:p>
          <a:p>
            <a:pPr marL="0" indent="0">
              <a:buFont typeface="+mj-lt"/>
              <a:buNone/>
            </a:pPr>
            <a:endParaRPr lang="en-PH"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EC7AFCD-6EF6-4564-9EAC-3430485BDE6D}" type="slidenum">
              <a:rPr lang="en-PH" smtClean="0"/>
              <a:t>3</a:t>
            </a:fld>
            <a:endParaRPr lang="en-PH"/>
          </a:p>
        </p:txBody>
      </p:sp>
    </p:spTree>
    <p:extLst>
      <p:ext uri="{BB962C8B-B14F-4D97-AF65-F5344CB8AC3E}">
        <p14:creationId xmlns:p14="http://schemas.microsoft.com/office/powerpoint/2010/main" val="355698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rPr>
              <a:t>Divide the participants into small group of at least 4 at most 8 members each group, according to age group (e.g. Group 1- ages 41 and up; Group 2- ages 30 to 40, Group 3-ages 20- to 29). Ask them to name their group (10-15 minutes). Facilitator gives examples for each category.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rPr>
              <a:t>Introduce the activity by saying” Through the years, we have seen a lot of changes in our society. As society changes , our families change too. In this activity, we will recall the many changes that Filipino families have undergone.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rPr>
              <a:t>Each group will describe the Filipino family during their time (2000s, 90s, 80s, 60s-70s)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rPr>
              <a:t>Write their perception of the family based on roles, relationship, lifestyle and leisure/recreation in the </a:t>
            </a:r>
            <a:r>
              <a:rPr kumimoji="0" lang="en-US" sz="1200" b="0" i="0" u="none" strike="noStrike" kern="1200" cap="none" spc="0" normalizeH="0" baseline="0" noProof="0" dirty="0" err="1" smtClean="0">
                <a:ln>
                  <a:noFill/>
                </a:ln>
                <a:solidFill>
                  <a:prstClr val="black"/>
                </a:solidFill>
                <a:effectLst/>
                <a:uLnTx/>
                <a:uFillTx/>
                <a:latin typeface="Calibri" panose="020F0502020204030204"/>
                <a:ea typeface="+mn-ea"/>
                <a:cs typeface="+mn-cs"/>
              </a:rPr>
              <a:t>metacard</a:t>
            </a:r>
            <a:r>
              <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rPr>
              <a:t>. Post answers in Manila paper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Facilitator processes the output of the workshop where  answers can</a:t>
            </a:r>
            <a:r>
              <a:rPr lang="en-US" sz="1200" kern="1200" baseline="0" dirty="0" smtClean="0">
                <a:solidFill>
                  <a:schemeClr val="tx1"/>
                </a:solidFill>
                <a:effectLst/>
                <a:latin typeface="+mn-lt"/>
                <a:ea typeface="+mn-ea"/>
                <a:cs typeface="+mn-cs"/>
              </a:rPr>
              <a:t> be </a:t>
            </a:r>
            <a:r>
              <a:rPr lang="en-US" sz="1200" kern="1200" dirty="0" smtClean="0">
                <a:solidFill>
                  <a:schemeClr val="tx1"/>
                </a:solidFill>
                <a:effectLst/>
                <a:latin typeface="+mn-lt"/>
                <a:ea typeface="+mn-ea"/>
                <a:cs typeface="+mn-cs"/>
              </a:rPr>
              <a:t> regrouped based on the common understanding of the participants.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Further, answers can</a:t>
            </a:r>
            <a:r>
              <a:rPr lang="en-US" sz="1200" kern="1200" baseline="0" dirty="0" smtClean="0">
                <a:solidFill>
                  <a:schemeClr val="tx1"/>
                </a:solidFill>
                <a:effectLst/>
                <a:latin typeface="+mn-lt"/>
                <a:ea typeface="+mn-ea"/>
                <a:cs typeface="+mn-cs"/>
              </a:rPr>
              <a:t> be</a:t>
            </a:r>
            <a:r>
              <a:rPr lang="en-US" sz="1200" kern="1200" dirty="0" smtClean="0">
                <a:solidFill>
                  <a:schemeClr val="tx1"/>
                </a:solidFill>
                <a:effectLst/>
                <a:latin typeface="+mn-lt"/>
                <a:ea typeface="+mn-ea"/>
                <a:cs typeface="+mn-cs"/>
              </a:rPr>
              <a:t> clarified with participants through</a:t>
            </a:r>
            <a:r>
              <a:rPr lang="en-US" sz="1200" kern="1200" baseline="0" dirty="0" smtClean="0">
                <a:solidFill>
                  <a:schemeClr val="tx1"/>
                </a:solidFill>
                <a:effectLst/>
                <a:latin typeface="+mn-lt"/>
                <a:ea typeface="+mn-ea"/>
                <a:cs typeface="+mn-cs"/>
              </a:rPr>
              <a:t> specific examples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Emphasize how families have changed overtime in the various key areas of family life</a:t>
            </a:r>
            <a:endPar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28600" indent="-228600">
              <a:buFont typeface="+mj-lt"/>
              <a:buAutoNum type="arabicPeriod"/>
            </a:pPr>
            <a:endParaRPr lang="en-PH"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EC7AFCD-6EF6-4564-9EAC-3430485BDE6D}" type="slidenum">
              <a:rPr lang="en-PH" smtClean="0">
                <a:solidFill>
                  <a:prstClr val="black"/>
                </a:solidFill>
              </a:rPr>
              <a:pPr/>
              <a:t>4</a:t>
            </a:fld>
            <a:endParaRPr lang="en-PH">
              <a:solidFill>
                <a:prstClr val="black"/>
              </a:solidFill>
            </a:endParaRPr>
          </a:p>
        </p:txBody>
      </p:sp>
    </p:spTree>
    <p:extLst>
      <p:ext uri="{BB962C8B-B14F-4D97-AF65-F5344CB8AC3E}">
        <p14:creationId xmlns:p14="http://schemas.microsoft.com/office/powerpoint/2010/main" val="1198527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latin typeface="Arial" panose="020B0604020202020204" pitchFamily="34" charset="0"/>
                <a:cs typeface="Arial" panose="020B0604020202020204" pitchFamily="34" charset="0"/>
              </a:rPr>
              <a:t>Processing Question: </a:t>
            </a:r>
          </a:p>
          <a:p>
            <a:r>
              <a:rPr lang="en-US" sz="1200" dirty="0" smtClean="0"/>
              <a:t>How do you feel about the activity? Why?</a:t>
            </a:r>
          </a:p>
          <a:p>
            <a:r>
              <a:rPr lang="en-US" sz="1200" dirty="0" smtClean="0"/>
              <a:t>-participants may answer</a:t>
            </a:r>
            <a:r>
              <a:rPr lang="en-US" sz="1200" baseline="0" dirty="0" smtClean="0"/>
              <a:t> differently (sad, happy, worry) then ask the rationale for the feeling</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What were the similarities and difference in the role, relationship, lifestyle and recreation over time? </a:t>
            </a:r>
          </a:p>
          <a:p>
            <a:r>
              <a:rPr lang="en-US" sz="1200" dirty="0" smtClean="0"/>
              <a:t>What were your realizations during the activity?</a:t>
            </a:r>
          </a:p>
          <a:p>
            <a:endParaRPr lang="en-US" sz="1200" dirty="0" smtClean="0"/>
          </a:p>
          <a:p>
            <a:r>
              <a:rPr lang="en-US" sz="1200" dirty="0" smtClean="0"/>
              <a:t>Publish and</a:t>
            </a:r>
            <a:r>
              <a:rPr lang="en-US" sz="1200" baseline="0" dirty="0" smtClean="0"/>
              <a:t> clarify answers. Ask participants what they have noticed about the structure of the family overtime and ask what do they think are the reasons for the changes? Then proceed to the next slide by saying” lets  see if  answers match to what has been identified as reasons for the changes in roles, relationships, lifestyle and recreation overtime”</a:t>
            </a:r>
            <a:endParaRPr lang="en-PH" dirty="0"/>
          </a:p>
        </p:txBody>
      </p:sp>
      <p:sp>
        <p:nvSpPr>
          <p:cNvPr id="4" name="Slide Number Placeholder 3"/>
          <p:cNvSpPr>
            <a:spLocks noGrp="1"/>
          </p:cNvSpPr>
          <p:nvPr>
            <p:ph type="sldNum" sz="quarter" idx="10"/>
          </p:nvPr>
        </p:nvSpPr>
        <p:spPr/>
        <p:txBody>
          <a:bodyPr/>
          <a:lstStyle/>
          <a:p>
            <a:fld id="{1EC7AFCD-6EF6-4564-9EAC-3430485BDE6D}" type="slidenum">
              <a:rPr lang="en-PH" smtClean="0">
                <a:solidFill>
                  <a:prstClr val="black"/>
                </a:solidFill>
              </a:rPr>
              <a:pPr/>
              <a:t>5</a:t>
            </a:fld>
            <a:endParaRPr lang="en-PH">
              <a:solidFill>
                <a:prstClr val="black"/>
              </a:solidFill>
            </a:endParaRPr>
          </a:p>
        </p:txBody>
      </p:sp>
    </p:spTree>
    <p:extLst>
      <p:ext uri="{BB962C8B-B14F-4D97-AF65-F5344CB8AC3E}">
        <p14:creationId xmlns:p14="http://schemas.microsoft.com/office/powerpoint/2010/main" val="2228977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PH" dirty="0" smtClean="0"/>
              <a:t>Tell that Families are not what they used to be. Then describe</a:t>
            </a:r>
            <a:r>
              <a:rPr lang="en-PH" baseline="0" dirty="0" smtClean="0"/>
              <a:t> the reasons for the changes in the family</a:t>
            </a:r>
          </a:p>
          <a:p>
            <a:pPr marL="0" indent="0">
              <a:buNone/>
            </a:pPr>
            <a:r>
              <a:rPr lang="en-PH" dirty="0" smtClean="0"/>
              <a:t>Families have changed due to: (Ask examples</a:t>
            </a:r>
            <a:r>
              <a:rPr lang="en-PH" baseline="0" dirty="0" smtClean="0"/>
              <a:t> and </a:t>
            </a:r>
            <a:r>
              <a:rPr lang="en-PH" baseline="0" dirty="0" smtClean="0"/>
              <a:t>clarifications)</a:t>
            </a:r>
            <a:endParaRPr lang="en-PH" dirty="0" smtClean="0"/>
          </a:p>
          <a:p>
            <a:pPr>
              <a:buFont typeface="Wingdings" panose="05000000000000000000" pitchFamily="2" charset="2"/>
              <a:buChar char="§"/>
            </a:pPr>
            <a:r>
              <a:rPr lang="en-PH" dirty="0" smtClean="0"/>
              <a:t>Rapid urbanization</a:t>
            </a:r>
          </a:p>
          <a:p>
            <a:pPr>
              <a:buFont typeface="Wingdings" panose="05000000000000000000" pitchFamily="2" charset="2"/>
              <a:buChar char="§"/>
            </a:pPr>
            <a:r>
              <a:rPr lang="en-PH" dirty="0" smtClean="0"/>
              <a:t>Geographic mobility</a:t>
            </a:r>
          </a:p>
          <a:p>
            <a:pPr>
              <a:buFont typeface="Wingdings" panose="05000000000000000000" pitchFamily="2" charset="2"/>
              <a:buChar char="§"/>
            </a:pPr>
            <a:r>
              <a:rPr lang="en-PH" dirty="0" smtClean="0"/>
              <a:t>Globalization </a:t>
            </a:r>
          </a:p>
          <a:p>
            <a:pPr>
              <a:buFont typeface="Wingdings" panose="05000000000000000000" pitchFamily="2" charset="2"/>
              <a:buChar char="§"/>
            </a:pPr>
            <a:r>
              <a:rPr lang="en-PH" dirty="0" smtClean="0"/>
              <a:t>Increasing number of women employed locally or overseas</a:t>
            </a:r>
          </a:p>
          <a:p>
            <a:pPr>
              <a:buFont typeface="Wingdings" panose="05000000000000000000" pitchFamily="2" charset="2"/>
              <a:buChar char="§"/>
            </a:pPr>
            <a:endParaRPr lang="en-PH" dirty="0" smtClean="0"/>
          </a:p>
          <a:p>
            <a:pPr marL="0" indent="0">
              <a:buFont typeface="+mj-lt"/>
              <a:buNone/>
            </a:pPr>
            <a:r>
              <a:rPr lang="en-PH" baseline="0" dirty="0" smtClean="0"/>
              <a:t>3. Emphasize </a:t>
            </a:r>
            <a:r>
              <a:rPr lang="en-US" baseline="0" dirty="0" smtClean="0"/>
              <a:t>that as  society changes, so does the structure of the family. Ask participants for examples.</a:t>
            </a:r>
          </a:p>
          <a:p>
            <a:pPr marL="228600" indent="-228600">
              <a:buFont typeface="+mj-lt"/>
              <a:buAutoNum type="arabicPeriod"/>
            </a:pPr>
            <a:endParaRPr lang="en-PH" dirty="0"/>
          </a:p>
        </p:txBody>
      </p:sp>
      <p:sp>
        <p:nvSpPr>
          <p:cNvPr id="4" name="Slide Number Placeholder 3"/>
          <p:cNvSpPr>
            <a:spLocks noGrp="1"/>
          </p:cNvSpPr>
          <p:nvPr>
            <p:ph type="sldNum" sz="quarter" idx="10"/>
          </p:nvPr>
        </p:nvSpPr>
        <p:spPr/>
        <p:txBody>
          <a:bodyPr/>
          <a:lstStyle/>
          <a:p>
            <a:fld id="{1EC7AFCD-6EF6-4564-9EAC-3430485BDE6D}" type="slidenum">
              <a:rPr lang="en-PH" smtClean="0"/>
              <a:t>6</a:t>
            </a:fld>
            <a:endParaRPr lang="en-PH"/>
          </a:p>
        </p:txBody>
      </p:sp>
    </p:spTree>
    <p:extLst>
      <p:ext uri="{BB962C8B-B14F-4D97-AF65-F5344CB8AC3E}">
        <p14:creationId xmlns:p14="http://schemas.microsoft.com/office/powerpoint/2010/main" val="1846379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Changes in social, political, economic and cultural conditions have also led to changes in the lifestyle, needs, roles and relationships of Filipino families. Ask specific</a:t>
            </a:r>
            <a:r>
              <a:rPr lang="en-US" baseline="0" dirty="0" smtClean="0"/>
              <a:t> examples from the output.</a:t>
            </a:r>
            <a:endParaRPr lang="en-US" dirty="0" smtClean="0"/>
          </a:p>
          <a:p>
            <a:pPr marL="228600" indent="-228600">
              <a:buFont typeface="+mj-lt"/>
              <a:buAutoNum type="arabicPeriod"/>
            </a:pPr>
            <a:r>
              <a:rPr lang="en-US" dirty="0" smtClean="0"/>
              <a:t>For some families, economic hardships led to deterioration in emotional well-being and health of family members and</a:t>
            </a:r>
            <a:r>
              <a:rPr lang="en-US" baseline="0" dirty="0" smtClean="0"/>
              <a:t> say that there has been noticeable increase in the disintegration and break-up of families</a:t>
            </a:r>
            <a:endParaRPr lang="en-US" dirty="0" smtClean="0"/>
          </a:p>
          <a:p>
            <a:pPr marL="228600" indent="-228600">
              <a:buFont typeface="+mj-lt"/>
              <a:buAutoNum type="arabicPeriod"/>
            </a:pPr>
            <a:endParaRPr lang="en-PH" dirty="0"/>
          </a:p>
        </p:txBody>
      </p:sp>
      <p:sp>
        <p:nvSpPr>
          <p:cNvPr id="4" name="Slide Number Placeholder 3"/>
          <p:cNvSpPr>
            <a:spLocks noGrp="1"/>
          </p:cNvSpPr>
          <p:nvPr>
            <p:ph type="sldNum" sz="quarter" idx="10"/>
          </p:nvPr>
        </p:nvSpPr>
        <p:spPr/>
        <p:txBody>
          <a:bodyPr/>
          <a:lstStyle/>
          <a:p>
            <a:fld id="{1EC7AFCD-6EF6-4564-9EAC-3430485BDE6D}" type="slidenum">
              <a:rPr lang="en-PH" smtClean="0">
                <a:solidFill>
                  <a:prstClr val="black"/>
                </a:solidFill>
              </a:rPr>
              <a:pPr/>
              <a:t>7</a:t>
            </a:fld>
            <a:endParaRPr lang="en-PH">
              <a:solidFill>
                <a:prstClr val="black"/>
              </a:solidFill>
            </a:endParaRPr>
          </a:p>
        </p:txBody>
      </p:sp>
    </p:spTree>
    <p:extLst>
      <p:ext uri="{BB962C8B-B14F-4D97-AF65-F5344CB8AC3E}">
        <p14:creationId xmlns:p14="http://schemas.microsoft.com/office/powerpoint/2010/main" val="3139555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PH" dirty="0" smtClean="0"/>
              <a:t>Buzz</a:t>
            </a:r>
            <a:r>
              <a:rPr lang="en-PH" baseline="0" dirty="0" smtClean="0"/>
              <a:t> session, group with 3 members each and discuss the question </a:t>
            </a:r>
            <a:r>
              <a:rPr lang="en-PH" dirty="0" smtClean="0"/>
              <a:t>“what do you</a:t>
            </a:r>
            <a:r>
              <a:rPr lang="en-PH" baseline="0" dirty="0" smtClean="0"/>
              <a:t> think are the different types /forms of families that we have now? (3 minutes)</a:t>
            </a:r>
          </a:p>
          <a:p>
            <a:pPr marL="228600" indent="-228600">
              <a:buFont typeface="+mj-lt"/>
              <a:buAutoNum type="arabicPeriod"/>
            </a:pPr>
            <a:r>
              <a:rPr lang="en-PH" baseline="0" dirty="0" smtClean="0"/>
              <a:t>Let participants write answers in </a:t>
            </a:r>
            <a:r>
              <a:rPr lang="en-PH" baseline="0" dirty="0" err="1" smtClean="0"/>
              <a:t>metacard</a:t>
            </a:r>
            <a:r>
              <a:rPr lang="en-PH" baseline="0" dirty="0" smtClean="0"/>
              <a:t> and Share to plenary the identified types of families and publish. Then relate answers to the next slide.</a:t>
            </a:r>
          </a:p>
          <a:p>
            <a:pPr marL="228600" indent="-228600">
              <a:buFont typeface="+mj-lt"/>
              <a:buAutoNum type="arabicPeriod"/>
            </a:pPr>
            <a:endParaRPr lang="en-PH" baseline="0" dirty="0" smtClean="0"/>
          </a:p>
        </p:txBody>
      </p:sp>
      <p:sp>
        <p:nvSpPr>
          <p:cNvPr id="4" name="Slide Number Placeholder 3"/>
          <p:cNvSpPr>
            <a:spLocks noGrp="1"/>
          </p:cNvSpPr>
          <p:nvPr>
            <p:ph type="sldNum" sz="quarter" idx="10"/>
          </p:nvPr>
        </p:nvSpPr>
        <p:spPr/>
        <p:txBody>
          <a:bodyPr/>
          <a:lstStyle/>
          <a:p>
            <a:fld id="{1EC7AFCD-6EF6-4564-9EAC-3430485BDE6D}" type="slidenum">
              <a:rPr lang="en-PH" smtClean="0"/>
              <a:t>8</a:t>
            </a:fld>
            <a:endParaRPr lang="en-PH"/>
          </a:p>
        </p:txBody>
      </p:sp>
    </p:spTree>
    <p:extLst>
      <p:ext uri="{BB962C8B-B14F-4D97-AF65-F5344CB8AC3E}">
        <p14:creationId xmlns:p14="http://schemas.microsoft.com/office/powerpoint/2010/main" val="2004112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PH" baseline="0" dirty="0" smtClean="0"/>
              <a:t> Ask participants what is basic the of the family? Say that it is composed of Father, Mother and  Child. Then tell that based on the changes of the family structure overtime, these are now the new structures of the family. And relate these to the answers of the participants</a:t>
            </a:r>
          </a:p>
          <a:p>
            <a:pPr marL="685800" lvl="1" indent="-228600">
              <a:buFont typeface="Wingdings" panose="05000000000000000000" pitchFamily="2" charset="2"/>
              <a:buChar char="§"/>
            </a:pPr>
            <a:r>
              <a:rPr lang="en-US" dirty="0" smtClean="0"/>
              <a:t>Families with working mothers</a:t>
            </a:r>
          </a:p>
          <a:p>
            <a:pPr marL="685800" lvl="1" indent="-228600">
              <a:buFont typeface="Wingdings" panose="05000000000000000000" pitchFamily="2" charset="2"/>
              <a:buChar char="§"/>
            </a:pPr>
            <a:r>
              <a:rPr lang="en-US" dirty="0" smtClean="0"/>
              <a:t>Families with stay home dad</a:t>
            </a:r>
          </a:p>
          <a:p>
            <a:pPr marL="685800" lvl="1" indent="-228600">
              <a:buFont typeface="Wingdings" panose="05000000000000000000" pitchFamily="2" charset="2"/>
              <a:buChar char="§"/>
            </a:pPr>
            <a:r>
              <a:rPr lang="en-US" dirty="0" smtClean="0"/>
              <a:t>Single parent/ solo household</a:t>
            </a:r>
          </a:p>
          <a:p>
            <a:pPr marL="685800" lvl="1" indent="-228600">
              <a:buFont typeface="Wingdings" panose="05000000000000000000" pitchFamily="2" charset="2"/>
              <a:buChar char="§"/>
            </a:pPr>
            <a:r>
              <a:rPr lang="en-US" dirty="0" smtClean="0"/>
              <a:t>Families with parents apart</a:t>
            </a:r>
          </a:p>
          <a:p>
            <a:pPr marL="685800" lvl="1" indent="-228600">
              <a:buFont typeface="Wingdings" panose="05000000000000000000" pitchFamily="2" charset="2"/>
              <a:buChar char="§"/>
            </a:pPr>
            <a:r>
              <a:rPr lang="en-US" dirty="0" smtClean="0"/>
              <a:t>Blended families-</a:t>
            </a:r>
            <a:r>
              <a:rPr lang="en-US" sz="1200" b="0" i="0" kern="1200" dirty="0" smtClean="0">
                <a:solidFill>
                  <a:schemeClr val="tx1"/>
                </a:solidFill>
                <a:effectLst/>
                <a:latin typeface="+mn-lt"/>
                <a:ea typeface="+mn-ea"/>
                <a:cs typeface="+mn-cs"/>
              </a:rPr>
              <a:t>a family composed of a couple and their children from previous marriages.</a:t>
            </a:r>
          </a:p>
          <a:p>
            <a:pPr marL="0" indent="0">
              <a:buFontTx/>
              <a:buNone/>
            </a:pPr>
            <a:r>
              <a:rPr lang="en-US" dirty="0" smtClean="0"/>
              <a:t>2.</a:t>
            </a:r>
            <a:r>
              <a:rPr lang="en-US" baseline="0" dirty="0" smtClean="0"/>
              <a:t> Ask what do you think advantages and disadvantage of being a working mother?</a:t>
            </a:r>
          </a:p>
          <a:p>
            <a:pPr marL="171450" indent="-171450">
              <a:buFont typeface="Wingdings" panose="05000000000000000000" pitchFamily="2" charset="2"/>
              <a:buChar char="§"/>
            </a:pPr>
            <a:r>
              <a:rPr lang="en-US" baseline="0" dirty="0" smtClean="0"/>
              <a:t>At present most Filipino homes have working mothers. With high cost of living and changing lifestyles the average income is not enough to support the family</a:t>
            </a:r>
            <a:endParaRPr lang="en-PH" dirty="0" smtClean="0"/>
          </a:p>
        </p:txBody>
      </p:sp>
      <p:sp>
        <p:nvSpPr>
          <p:cNvPr id="4" name="Slide Number Placeholder 3"/>
          <p:cNvSpPr>
            <a:spLocks noGrp="1"/>
          </p:cNvSpPr>
          <p:nvPr>
            <p:ph type="sldNum" sz="quarter" idx="10"/>
          </p:nvPr>
        </p:nvSpPr>
        <p:spPr/>
        <p:txBody>
          <a:bodyPr/>
          <a:lstStyle/>
          <a:p>
            <a:fld id="{1EC7AFCD-6EF6-4564-9EAC-3430485BDE6D}" type="slidenum">
              <a:rPr lang="en-PH" smtClean="0"/>
              <a:t>9</a:t>
            </a:fld>
            <a:endParaRPr lang="en-PH"/>
          </a:p>
        </p:txBody>
      </p:sp>
    </p:spTree>
    <p:extLst>
      <p:ext uri="{BB962C8B-B14F-4D97-AF65-F5344CB8AC3E}">
        <p14:creationId xmlns:p14="http://schemas.microsoft.com/office/powerpoint/2010/main" val="4104172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A5134216-2645-48DF-AA3A-99803DD73E88}" type="datetimeFigureOut">
              <a:rPr lang="en-PH" smtClean="0"/>
              <a:t>2/23/2018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25443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A5134216-2645-48DF-AA3A-99803DD73E88}" type="datetimeFigureOut">
              <a:rPr lang="en-PH" smtClean="0"/>
              <a:t>2/23/2018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3079915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A5134216-2645-48DF-AA3A-99803DD73E88}" type="datetimeFigureOut">
              <a:rPr lang="en-PH" smtClean="0"/>
              <a:t>2/23/2018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77701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286000" y="0"/>
            <a:ext cx="6858000" cy="914400"/>
          </a:xfrm>
          <a:prstGeom prst="rect">
            <a:avLst/>
          </a:prstGeom>
          <a:solidFill>
            <a:srgbClr val="03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PH" sz="3600" b="1" dirty="0" smtClean="0">
                <a:solidFill>
                  <a:prstClr val="white"/>
                </a:solidFill>
              </a:rPr>
              <a:t> </a:t>
            </a:r>
            <a:endParaRPr lang="en-PH" sz="3600" b="1" dirty="0">
              <a:solidFill>
                <a:prstClr val="white"/>
              </a:solidFill>
            </a:endParaRPr>
          </a:p>
        </p:txBody>
      </p:sp>
      <p:sp>
        <p:nvSpPr>
          <p:cNvPr id="2" name="Title 1"/>
          <p:cNvSpPr>
            <a:spLocks noGrp="1"/>
          </p:cNvSpPr>
          <p:nvPr>
            <p:ph type="title"/>
          </p:nvPr>
        </p:nvSpPr>
        <p:spPr>
          <a:xfrm>
            <a:off x="2286000" y="0"/>
            <a:ext cx="6858000" cy="914400"/>
          </a:xfrm>
        </p:spPr>
        <p:txBody>
          <a:bodyPr>
            <a:normAutofit/>
          </a:bodyPr>
          <a:lstStyle>
            <a:lvl1pPr algn="ctr">
              <a:defRPr sz="28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PH" dirty="0"/>
          </a:p>
        </p:txBody>
      </p:sp>
      <p:sp>
        <p:nvSpPr>
          <p:cNvPr id="3" name="Content Placeholder 2"/>
          <p:cNvSpPr>
            <a:spLocks noGrp="1"/>
          </p:cNvSpPr>
          <p:nvPr>
            <p:ph idx="1"/>
          </p:nvPr>
        </p:nvSpPr>
        <p:spPr>
          <a:xfrm>
            <a:off x="457200" y="1295400"/>
            <a:ext cx="8229600" cy="5181600"/>
          </a:xfrm>
        </p:spPr>
        <p:txBody>
          <a:bodyPr>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PH" dirty="0"/>
          </a:p>
        </p:txBody>
      </p:sp>
      <p:grpSp>
        <p:nvGrpSpPr>
          <p:cNvPr id="8" name="Group 10"/>
          <p:cNvGrpSpPr>
            <a:grpSpLocks noChangeAspect="1"/>
          </p:cNvGrpSpPr>
          <p:nvPr userDrawn="1"/>
        </p:nvGrpSpPr>
        <p:grpSpPr>
          <a:xfrm>
            <a:off x="381000" y="115956"/>
            <a:ext cx="1548135" cy="731520"/>
            <a:chOff x="152400" y="2571897"/>
            <a:chExt cx="1952897" cy="857103"/>
          </a:xfrm>
        </p:grpSpPr>
        <p:pic>
          <p:nvPicPr>
            <p:cNvPr id="9" name="Picture 8" descr="ZFF Logo4"/>
            <p:cNvPicPr/>
            <p:nvPr/>
          </p:nvPicPr>
          <p:blipFill>
            <a:blip r:embed="rId2" cstate="print"/>
            <a:srcRect r="76454"/>
            <a:stretch>
              <a:fillRect/>
            </a:stretch>
          </p:blipFill>
          <p:spPr bwMode="auto">
            <a:xfrm>
              <a:off x="1219200" y="2590800"/>
              <a:ext cx="886097" cy="838200"/>
            </a:xfrm>
            <a:prstGeom prst="rect">
              <a:avLst/>
            </a:prstGeom>
            <a:noFill/>
            <a:ln w="9525">
              <a:noFill/>
              <a:miter lim="800000"/>
              <a:headEnd/>
              <a:tailEnd/>
            </a:ln>
          </p:spPr>
        </p:pic>
        <p:pic>
          <p:nvPicPr>
            <p:cNvPr id="10" name="Picture 9" descr="http://t3.gstatic.com/images?q=tbn:ANd9GcQNFEh8blFmA8AE2pZtYLScHBiTO_jiWq1MBU75dUDmg51GpxdzL4UOTg"/>
            <p:cNvPicPr/>
            <p:nvPr/>
          </p:nvPicPr>
          <p:blipFill>
            <a:blip r:embed="rId3" cstate="print"/>
            <a:srcRect/>
            <a:stretch>
              <a:fillRect/>
            </a:stretch>
          </p:blipFill>
          <p:spPr bwMode="auto">
            <a:xfrm>
              <a:off x="152400" y="2571897"/>
              <a:ext cx="914400" cy="857103"/>
            </a:xfrm>
            <a:prstGeom prst="rect">
              <a:avLst/>
            </a:prstGeom>
            <a:noFill/>
            <a:ln w="9525">
              <a:noFill/>
              <a:miter lim="800000"/>
              <a:headEnd/>
              <a:tailEnd/>
            </a:ln>
          </p:spPr>
        </p:pic>
      </p:grpSp>
    </p:spTree>
    <p:extLst>
      <p:ext uri="{BB962C8B-B14F-4D97-AF65-F5344CB8AC3E}">
        <p14:creationId xmlns:p14="http://schemas.microsoft.com/office/powerpoint/2010/main" val="1134620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134216-2645-48DF-AA3A-99803DD73E88}" type="datetimeFigureOut">
              <a:rPr lang="en-PH" smtClean="0"/>
              <a:t>2/23/2018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3386452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A5134216-2645-48DF-AA3A-99803DD73E88}" type="datetimeFigureOut">
              <a:rPr lang="en-PH" smtClean="0"/>
              <a:t>2/23/2018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51733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A5134216-2645-48DF-AA3A-99803DD73E88}" type="datetimeFigureOut">
              <a:rPr lang="en-PH" smtClean="0"/>
              <a:t>2/23/2018</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209043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A5134216-2645-48DF-AA3A-99803DD73E88}" type="datetimeFigureOut">
              <a:rPr lang="en-PH" smtClean="0"/>
              <a:t>2/23/2018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17016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34216-2645-48DF-AA3A-99803DD73E88}" type="datetimeFigureOut">
              <a:rPr lang="en-PH" smtClean="0"/>
              <a:t>2/23/2018</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38348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34216-2645-48DF-AA3A-99803DD73E88}" type="datetimeFigureOut">
              <a:rPr lang="en-PH" smtClean="0"/>
              <a:t>2/23/2018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3130877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34216-2645-48DF-AA3A-99803DD73E88}" type="datetimeFigureOut">
              <a:rPr lang="en-PH" smtClean="0"/>
              <a:t>2/23/2018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EC3046D7-9F1D-45FD-B50C-49ABD74B7A5A}" type="slidenum">
              <a:rPr lang="en-PH" smtClean="0"/>
              <a:t>‹#›</a:t>
            </a:fld>
            <a:endParaRPr lang="en-PH"/>
          </a:p>
        </p:txBody>
      </p:sp>
    </p:spTree>
    <p:extLst>
      <p:ext uri="{BB962C8B-B14F-4D97-AF65-F5344CB8AC3E}">
        <p14:creationId xmlns:p14="http://schemas.microsoft.com/office/powerpoint/2010/main" val="101277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34216-2645-48DF-AA3A-99803DD73E88}" type="datetimeFigureOut">
              <a:rPr lang="en-PH" smtClean="0"/>
              <a:t>2/23/2018</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046D7-9F1D-45FD-B50C-49ABD74B7A5A}" type="slidenum">
              <a:rPr lang="en-PH" smtClean="0"/>
              <a:t>‹#›</a:t>
            </a:fld>
            <a:endParaRPr lang="en-PH"/>
          </a:p>
        </p:txBody>
      </p:sp>
    </p:spTree>
    <p:extLst>
      <p:ext uri="{BB962C8B-B14F-4D97-AF65-F5344CB8AC3E}">
        <p14:creationId xmlns:p14="http://schemas.microsoft.com/office/powerpoint/2010/main" val="2346877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18.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jpeg"/><Relationship Id="rId7"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11" Type="http://schemas.microsoft.com/office/2007/relationships/hdphoto" Target="../media/hdphoto1.wdp"/><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0.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5"/>
          <p:cNvSpPr txBox="1">
            <a:spLocks noChangeArrowheads="1"/>
          </p:cNvSpPr>
          <p:nvPr/>
        </p:nvSpPr>
        <p:spPr bwMode="auto">
          <a:xfrm>
            <a:off x="3360693" y="1981200"/>
            <a:ext cx="5783307" cy="2000548"/>
          </a:xfrm>
          <a:prstGeom prst="rect">
            <a:avLst/>
          </a:prstGeom>
          <a:solidFill>
            <a:srgbClr val="1B4298"/>
          </a:solidFill>
          <a:ln w="9525">
            <a:noFill/>
            <a:miter lim="800000"/>
            <a:headEnd/>
            <a:tailEnd/>
          </a:ln>
        </p:spPr>
        <p:txBody>
          <a:bodyPr wrap="square">
            <a:spAutoFit/>
          </a:bodyPr>
          <a:lstStyle/>
          <a:p>
            <a:pPr algn="ctr" fontAlgn="base">
              <a:spcBef>
                <a:spcPct val="0"/>
              </a:spcBef>
              <a:spcAft>
                <a:spcPct val="0"/>
              </a:spcAft>
            </a:pPr>
            <a:endParaRPr lang="en-PH" sz="4400" b="1" dirty="0" smtClean="0">
              <a:solidFill>
                <a:prstClr val="white"/>
              </a:solidFill>
              <a:latin typeface="Gill Sans MT" pitchFamily="34" charset="0"/>
              <a:ea typeface="ＭＳ Ｐゴシック" charset="-128"/>
            </a:endParaRPr>
          </a:p>
          <a:p>
            <a:pPr algn="ctr" fontAlgn="base">
              <a:spcBef>
                <a:spcPct val="0"/>
              </a:spcBef>
              <a:spcAft>
                <a:spcPct val="0"/>
              </a:spcAft>
            </a:pPr>
            <a:r>
              <a:rPr lang="en-PH" sz="3600" b="1" dirty="0" smtClean="0">
                <a:solidFill>
                  <a:prstClr val="white"/>
                </a:solidFill>
                <a:latin typeface="Gill Sans MT" pitchFamily="34" charset="0"/>
                <a:ea typeface="ＭＳ Ｐゴシック" charset="-128"/>
              </a:rPr>
              <a:t>THE FILIPINO FAMILY</a:t>
            </a:r>
            <a:endParaRPr lang="en-PH" sz="3600" b="1" dirty="0">
              <a:solidFill>
                <a:prstClr val="white"/>
              </a:solidFill>
              <a:latin typeface="Gill Sans MT" pitchFamily="34" charset="0"/>
              <a:ea typeface="ＭＳ Ｐゴシック" charset="-128"/>
            </a:endParaRPr>
          </a:p>
          <a:p>
            <a:pPr algn="ctr" fontAlgn="base">
              <a:spcBef>
                <a:spcPct val="0"/>
              </a:spcBef>
              <a:spcAft>
                <a:spcPct val="0"/>
              </a:spcAft>
            </a:pPr>
            <a:endParaRPr lang="en-PH" sz="4400" b="1" dirty="0">
              <a:solidFill>
                <a:prstClr val="white"/>
              </a:solidFill>
              <a:latin typeface="Gill Sans MT" pitchFamily="34" charset="0"/>
              <a:ea typeface="ＭＳ Ｐゴシック" charset="-128"/>
            </a:endParaRPr>
          </a:p>
        </p:txBody>
      </p:sp>
      <p:grpSp>
        <p:nvGrpSpPr>
          <p:cNvPr id="20" name="Group 19"/>
          <p:cNvGrpSpPr/>
          <p:nvPr/>
        </p:nvGrpSpPr>
        <p:grpSpPr>
          <a:xfrm>
            <a:off x="304800" y="2328534"/>
            <a:ext cx="2789816" cy="1305880"/>
            <a:chOff x="2514600" y="1305880"/>
            <a:chExt cx="4085216" cy="1981200"/>
          </a:xfrm>
        </p:grpSpPr>
        <p:pic>
          <p:nvPicPr>
            <p:cNvPr id="12" name="Picture 11" descr="ZFF Logo4"/>
            <p:cNvPicPr/>
            <p:nvPr/>
          </p:nvPicPr>
          <p:blipFill>
            <a:blip r:embed="rId3"/>
            <a:srcRect r="76454"/>
            <a:stretch>
              <a:fillRect/>
            </a:stretch>
          </p:blipFill>
          <p:spPr bwMode="auto">
            <a:xfrm>
              <a:off x="4759440" y="1339334"/>
              <a:ext cx="1840376" cy="1747069"/>
            </a:xfrm>
            <a:prstGeom prst="rect">
              <a:avLst/>
            </a:prstGeom>
            <a:noFill/>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4600" y="1305880"/>
              <a:ext cx="1981200" cy="1981200"/>
            </a:xfrm>
            <a:prstGeom prst="rect">
              <a:avLst/>
            </a:prstGeom>
          </p:spPr>
        </p:pic>
      </p:grpSp>
    </p:spTree>
    <p:extLst>
      <p:ext uri="{BB962C8B-B14F-4D97-AF65-F5344CB8AC3E}">
        <p14:creationId xmlns:p14="http://schemas.microsoft.com/office/powerpoint/2010/main" val="13787412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Filipino Families of Today</a:t>
            </a:r>
            <a:endParaRPr lang="en-PH" dirty="0"/>
          </a:p>
        </p:txBody>
      </p:sp>
      <p:sp>
        <p:nvSpPr>
          <p:cNvPr id="3" name="Content Placeholder 2"/>
          <p:cNvSpPr>
            <a:spLocks noGrp="1"/>
          </p:cNvSpPr>
          <p:nvPr>
            <p:ph idx="1"/>
          </p:nvPr>
        </p:nvSpPr>
        <p:spPr>
          <a:xfrm>
            <a:off x="283383" y="1371600"/>
            <a:ext cx="8555817" cy="5029200"/>
          </a:xfrm>
        </p:spPr>
        <p:txBody>
          <a:bodyPr>
            <a:normAutofit/>
          </a:bodyPr>
          <a:lstStyle/>
          <a:p>
            <a:r>
              <a:rPr lang="en-PH" sz="3200" dirty="0" smtClean="0"/>
              <a:t>Balancing the pressure of work and family life is difficult when maintaining a standard of living</a:t>
            </a:r>
          </a:p>
          <a:p>
            <a:endParaRPr lang="en-PH" sz="3200" dirty="0" smtClean="0"/>
          </a:p>
          <a:p>
            <a:r>
              <a:rPr lang="en-PH" sz="3200" dirty="0" smtClean="0"/>
              <a:t>Couples starve for time with additional work efforts and sometimes create stress for the family and problems in providing </a:t>
            </a:r>
            <a:r>
              <a:rPr lang="en-PH" sz="3200" i="1" dirty="0" smtClean="0"/>
              <a:t>sufficient care </a:t>
            </a:r>
            <a:r>
              <a:rPr lang="en-PH" sz="3200" dirty="0" smtClean="0"/>
              <a:t>and s</a:t>
            </a:r>
            <a:r>
              <a:rPr lang="en-PH" sz="3200" i="1" dirty="0" smtClean="0"/>
              <a:t>upervision of children</a:t>
            </a:r>
          </a:p>
          <a:p>
            <a:endParaRPr lang="en-PH" sz="3200" dirty="0" smtClean="0"/>
          </a:p>
          <a:p>
            <a:endParaRPr lang="en-PH" sz="3200" dirty="0" smtClean="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spTree>
    <p:extLst>
      <p:ext uri="{BB962C8B-B14F-4D97-AF65-F5344CB8AC3E}">
        <p14:creationId xmlns:p14="http://schemas.microsoft.com/office/powerpoint/2010/main" val="24707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Filipino Families of Today</a:t>
            </a:r>
            <a:endParaRPr lang="en-PH" dirty="0"/>
          </a:p>
        </p:txBody>
      </p:sp>
      <p:sp>
        <p:nvSpPr>
          <p:cNvPr id="3" name="Content Placeholder 2"/>
          <p:cNvSpPr>
            <a:spLocks noGrp="1"/>
          </p:cNvSpPr>
          <p:nvPr>
            <p:ph idx="1"/>
          </p:nvPr>
        </p:nvSpPr>
        <p:spPr>
          <a:xfrm>
            <a:off x="283383" y="1371600"/>
            <a:ext cx="8555817" cy="5029200"/>
          </a:xfrm>
        </p:spPr>
        <p:txBody>
          <a:bodyPr>
            <a:normAutofit/>
          </a:bodyPr>
          <a:lstStyle/>
          <a:p>
            <a:r>
              <a:rPr lang="en-PH" sz="3200" dirty="0" smtClean="0"/>
              <a:t>Latchkey Families are those whose parents are unavailable to take care of children  and ‘latchkey’ refers to children that have their own keys to allow access to the family home</a:t>
            </a:r>
          </a:p>
          <a:p>
            <a:endParaRPr lang="en-PH" sz="3200" dirty="0" smtClean="0"/>
          </a:p>
          <a:p>
            <a:r>
              <a:rPr lang="en-PH" sz="3200" dirty="0" smtClean="0"/>
              <a:t>It is important that parents maybe not around, there is someone who can provide psychological support and supervision</a:t>
            </a:r>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spTree>
    <p:extLst>
      <p:ext uri="{BB962C8B-B14F-4D97-AF65-F5344CB8AC3E}">
        <p14:creationId xmlns:p14="http://schemas.microsoft.com/office/powerpoint/2010/main" val="2859245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Filipino Families of Today</a:t>
            </a:r>
            <a:endParaRPr lang="en-PH" dirty="0"/>
          </a:p>
        </p:txBody>
      </p:sp>
      <p:sp>
        <p:nvSpPr>
          <p:cNvPr id="3" name="Content Placeholder 2"/>
          <p:cNvSpPr>
            <a:spLocks noGrp="1"/>
          </p:cNvSpPr>
          <p:nvPr>
            <p:ph idx="1"/>
          </p:nvPr>
        </p:nvSpPr>
        <p:spPr>
          <a:xfrm>
            <a:off x="283383" y="1175484"/>
            <a:ext cx="4669618" cy="5029200"/>
          </a:xfrm>
        </p:spPr>
        <p:txBody>
          <a:bodyPr>
            <a:normAutofit/>
          </a:bodyPr>
          <a:lstStyle/>
          <a:p>
            <a:r>
              <a:rPr lang="en-PH" dirty="0" smtClean="0"/>
              <a:t>Latchkey syndrome is disadvantageous  when left alone. Studies show that these children are </a:t>
            </a:r>
            <a:r>
              <a:rPr lang="en-PH" sz="3200" dirty="0" smtClean="0"/>
              <a:t>more likely to experiment with sex, drugs and alcohol specially after school hours</a:t>
            </a:r>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pic>
        <p:nvPicPr>
          <p:cNvPr id="3074" name="Picture 2" descr="Image result for cartoon picture of latchkey children"/>
          <p:cNvPicPr>
            <a:picLocks noChangeAspect="1" noChangeArrowheads="1"/>
          </p:cNvPicPr>
          <p:nvPr/>
        </p:nvPicPr>
        <p:blipFill rotWithShape="1">
          <a:blip r:embed="rId5">
            <a:extLst>
              <a:ext uri="{28A0092B-C50C-407E-A947-70E740481C1C}">
                <a14:useLocalDpi xmlns:a14="http://schemas.microsoft.com/office/drawing/2010/main" val="0"/>
              </a:ext>
            </a:extLst>
          </a:blip>
          <a:srcRect r="36000"/>
          <a:stretch/>
        </p:blipFill>
        <p:spPr bwMode="auto">
          <a:xfrm>
            <a:off x="5604792" y="1066800"/>
            <a:ext cx="2819400" cy="215646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953001" y="3516868"/>
            <a:ext cx="3886200" cy="3108543"/>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Latchkey children may suffer from:</a:t>
            </a:r>
          </a:p>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Fear</a:t>
            </a:r>
          </a:p>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Boredom</a:t>
            </a:r>
          </a:p>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Loneliness</a:t>
            </a:r>
          </a:p>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Vulnerability to academic problems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2874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Filipino Families of Today</a:t>
            </a:r>
            <a:endParaRPr lang="en-PH" dirty="0"/>
          </a:p>
        </p:txBody>
      </p:sp>
      <p:sp>
        <p:nvSpPr>
          <p:cNvPr id="3" name="Content Placeholder 2"/>
          <p:cNvSpPr>
            <a:spLocks noGrp="1"/>
          </p:cNvSpPr>
          <p:nvPr>
            <p:ph idx="1"/>
          </p:nvPr>
        </p:nvSpPr>
        <p:spPr>
          <a:xfrm>
            <a:off x="2895319" y="1038044"/>
            <a:ext cx="5832121" cy="3094536"/>
          </a:xfrm>
        </p:spPr>
        <p:txBody>
          <a:bodyPr>
            <a:normAutofit/>
          </a:bodyPr>
          <a:lstStyle/>
          <a:p>
            <a:r>
              <a:rPr lang="en-PH" sz="3200" dirty="0" smtClean="0"/>
              <a:t>The </a:t>
            </a:r>
            <a:r>
              <a:rPr lang="en-PH" sz="3200" b="1" i="1" dirty="0" smtClean="0">
                <a:solidFill>
                  <a:srgbClr val="FF0000"/>
                </a:solidFill>
              </a:rPr>
              <a:t>attitude</a:t>
            </a:r>
            <a:r>
              <a:rPr lang="en-PH" sz="3200" dirty="0" smtClean="0"/>
              <a:t> of parents towards any of these family situations is a key factor in shaping the child’s expectations and experiencing  </a:t>
            </a:r>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pic>
        <p:nvPicPr>
          <p:cNvPr id="7" name="Picture 6"/>
          <p:cNvPicPr>
            <a:picLocks noChangeAspect="1"/>
          </p:cNvPicPr>
          <p:nvPr/>
        </p:nvPicPr>
        <p:blipFill>
          <a:blip r:embed="rId5">
            <a:extLst>
              <a:ext uri="{BEBA8EAE-BF5A-486C-A8C5-ECC9F3942E4B}">
                <a14:imgProps xmlns:a14="http://schemas.microsoft.com/office/drawing/2010/main">
                  <a14:imgLayer r:embed="rId6">
                    <a14:imgEffect>
                      <a14:backgroundRemoval t="4444" b="100000" l="0" r="100000"/>
                    </a14:imgEffect>
                  </a14:imgLayer>
                </a14:imgProps>
              </a:ext>
            </a:extLst>
          </a:blip>
          <a:stretch>
            <a:fillRect/>
          </a:stretch>
        </p:blipFill>
        <p:spPr>
          <a:xfrm>
            <a:off x="334183" y="1752600"/>
            <a:ext cx="2561136" cy="2561136"/>
          </a:xfrm>
          <a:prstGeom prst="rect">
            <a:avLst/>
          </a:prstGeom>
        </p:spPr>
      </p:pic>
      <p:sp>
        <p:nvSpPr>
          <p:cNvPr id="8" name="Content Placeholder 2"/>
          <p:cNvSpPr txBox="1">
            <a:spLocks/>
          </p:cNvSpPr>
          <p:nvPr/>
        </p:nvSpPr>
        <p:spPr>
          <a:xfrm>
            <a:off x="685800" y="4495800"/>
            <a:ext cx="8041640" cy="21632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PH" sz="3600" b="1" i="1" dirty="0" smtClean="0">
                <a:solidFill>
                  <a:schemeClr val="tx2"/>
                </a:solidFill>
              </a:rPr>
              <a:t>What is important is to keep the communication lines open  </a:t>
            </a:r>
          </a:p>
        </p:txBody>
      </p:sp>
    </p:spTree>
    <p:extLst>
      <p:ext uri="{BB962C8B-B14F-4D97-AF65-F5344CB8AC3E}">
        <p14:creationId xmlns:p14="http://schemas.microsoft.com/office/powerpoint/2010/main" val="897612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Key Message</a:t>
            </a:r>
            <a:endParaRPr lang="en-PH" dirty="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sp>
        <p:nvSpPr>
          <p:cNvPr id="8" name="Content Placeholder 2"/>
          <p:cNvSpPr txBox="1">
            <a:spLocks/>
          </p:cNvSpPr>
          <p:nvPr/>
        </p:nvSpPr>
        <p:spPr>
          <a:xfrm>
            <a:off x="646641" y="1371600"/>
            <a:ext cx="8041640" cy="5029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PH" sz="3200" dirty="0" smtClean="0"/>
              <a:t>Family structures and functions change with  social change</a:t>
            </a:r>
          </a:p>
          <a:p>
            <a:r>
              <a:rPr lang="en-PH" sz="3200" dirty="0" smtClean="0"/>
              <a:t> Parents’ attitude towards the new family structures is critical in shaping the child’s experience and expectation as he/she becomes an adolescent</a:t>
            </a:r>
          </a:p>
          <a:p>
            <a:r>
              <a:rPr lang="en-PH" sz="3200" dirty="0" smtClean="0"/>
              <a:t>Be open to communication</a:t>
            </a:r>
          </a:p>
        </p:txBody>
      </p:sp>
    </p:spTree>
    <p:extLst>
      <p:ext uri="{BB962C8B-B14F-4D97-AF65-F5344CB8AC3E}">
        <p14:creationId xmlns:p14="http://schemas.microsoft.com/office/powerpoint/2010/main" val="361862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657600" y="2286000"/>
            <a:ext cx="5486400" cy="2286000"/>
          </a:xfrm>
          <a:prstGeom prst="rect">
            <a:avLst/>
          </a:prstGeom>
          <a:solidFill>
            <a:srgbClr val="034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PH" sz="3600" b="1" dirty="0" smtClean="0">
                <a:solidFill>
                  <a:prstClr val="white"/>
                </a:solidFill>
              </a:rPr>
              <a:t> </a:t>
            </a:r>
            <a:endParaRPr lang="en-PH" sz="3600" b="1" dirty="0">
              <a:solidFill>
                <a:prstClr val="white"/>
              </a:solidFill>
            </a:endParaRPr>
          </a:p>
        </p:txBody>
      </p:sp>
      <p:sp>
        <p:nvSpPr>
          <p:cNvPr id="8" name="TextBox 5"/>
          <p:cNvSpPr txBox="1">
            <a:spLocks noChangeArrowheads="1"/>
          </p:cNvSpPr>
          <p:nvPr/>
        </p:nvSpPr>
        <p:spPr bwMode="auto">
          <a:xfrm>
            <a:off x="3657599" y="2283170"/>
            <a:ext cx="5459247" cy="2246769"/>
          </a:xfrm>
          <a:prstGeom prst="rect">
            <a:avLst/>
          </a:prstGeom>
          <a:noFill/>
          <a:ln w="9525">
            <a:noFill/>
            <a:miter lim="800000"/>
            <a:headEnd/>
            <a:tailEnd/>
          </a:ln>
        </p:spPr>
        <p:txBody>
          <a:bodyPr wrap="square">
            <a:spAutoFit/>
          </a:bodyPr>
          <a:lstStyle/>
          <a:p>
            <a:pPr algn="ctr" fontAlgn="base">
              <a:spcBef>
                <a:spcPct val="0"/>
              </a:spcBef>
              <a:spcAft>
                <a:spcPct val="0"/>
              </a:spcAft>
            </a:pPr>
            <a:endParaRPr lang="en-PH" sz="2800" b="1" dirty="0">
              <a:solidFill>
                <a:prstClr val="white"/>
              </a:solidFill>
              <a:effectLst>
                <a:outerShdw blurRad="38100" dist="38100" dir="2700000" algn="tl">
                  <a:srgbClr val="000000">
                    <a:alpha val="43137"/>
                  </a:srgbClr>
                </a:outerShdw>
              </a:effectLst>
              <a:ea typeface="ＭＳ Ｐゴシック" charset="-128"/>
            </a:endParaRPr>
          </a:p>
          <a:p>
            <a:pPr algn="ctr" fontAlgn="base">
              <a:spcBef>
                <a:spcPct val="0"/>
              </a:spcBef>
              <a:spcAft>
                <a:spcPct val="0"/>
              </a:spcAft>
            </a:pPr>
            <a:endParaRPr lang="en-PH" sz="2800" b="1" dirty="0" smtClean="0">
              <a:solidFill>
                <a:prstClr val="white"/>
              </a:solidFill>
              <a:effectLst>
                <a:outerShdw blurRad="38100" dist="38100" dir="2700000" algn="tl">
                  <a:srgbClr val="000000">
                    <a:alpha val="43137"/>
                  </a:srgbClr>
                </a:outerShdw>
              </a:effectLst>
              <a:ea typeface="ＭＳ Ｐゴシック" charset="-128"/>
            </a:endParaRPr>
          </a:p>
          <a:p>
            <a:pPr algn="ctr" fontAlgn="base">
              <a:spcBef>
                <a:spcPct val="0"/>
              </a:spcBef>
              <a:spcAft>
                <a:spcPct val="0"/>
              </a:spcAft>
            </a:pPr>
            <a:r>
              <a:rPr lang="en-PH" sz="2800" b="1" dirty="0" err="1" smtClean="0">
                <a:solidFill>
                  <a:prstClr val="white"/>
                </a:solidFill>
                <a:effectLst>
                  <a:outerShdw blurRad="38100" dist="38100" dir="2700000" algn="tl">
                    <a:srgbClr val="000000">
                      <a:alpha val="43137"/>
                    </a:srgbClr>
                  </a:outerShdw>
                </a:effectLst>
                <a:ea typeface="ＭＳ Ｐゴシック" charset="-128"/>
              </a:rPr>
              <a:t>Maraming</a:t>
            </a:r>
            <a:r>
              <a:rPr lang="en-PH" sz="2800" b="1" dirty="0" smtClean="0">
                <a:solidFill>
                  <a:prstClr val="white"/>
                </a:solidFill>
                <a:effectLst>
                  <a:outerShdw blurRad="38100" dist="38100" dir="2700000" algn="tl">
                    <a:srgbClr val="000000">
                      <a:alpha val="43137"/>
                    </a:srgbClr>
                  </a:outerShdw>
                </a:effectLst>
                <a:ea typeface="ＭＳ Ｐゴシック" charset="-128"/>
              </a:rPr>
              <a:t> </a:t>
            </a:r>
            <a:r>
              <a:rPr lang="en-PH" sz="2800" b="1" dirty="0" err="1" smtClean="0">
                <a:solidFill>
                  <a:prstClr val="white"/>
                </a:solidFill>
                <a:effectLst>
                  <a:outerShdw blurRad="38100" dist="38100" dir="2700000" algn="tl">
                    <a:srgbClr val="000000">
                      <a:alpha val="43137"/>
                    </a:srgbClr>
                  </a:outerShdw>
                </a:effectLst>
                <a:ea typeface="ＭＳ Ｐゴシック" charset="-128"/>
              </a:rPr>
              <a:t>Salamat</a:t>
            </a:r>
            <a:r>
              <a:rPr lang="en-PH" sz="2800" b="1" dirty="0" smtClean="0">
                <a:solidFill>
                  <a:prstClr val="white"/>
                </a:solidFill>
                <a:effectLst>
                  <a:outerShdw blurRad="38100" dist="38100" dir="2700000" algn="tl">
                    <a:srgbClr val="000000">
                      <a:alpha val="43137"/>
                    </a:srgbClr>
                  </a:outerShdw>
                </a:effectLst>
                <a:ea typeface="ＭＳ Ｐゴシック" charset="-128"/>
              </a:rPr>
              <a:t> Po </a:t>
            </a:r>
            <a:r>
              <a:rPr lang="en-PH" sz="2800" b="1" dirty="0" smtClean="0">
                <a:solidFill>
                  <a:prstClr val="white"/>
                </a:solidFill>
                <a:effectLst>
                  <a:outerShdw blurRad="38100" dist="38100" dir="2700000" algn="tl">
                    <a:srgbClr val="000000">
                      <a:alpha val="43137"/>
                    </a:srgbClr>
                  </a:outerShdw>
                </a:effectLst>
                <a:ea typeface="ＭＳ Ｐゴシック" charset="-128"/>
                <a:sym typeface="Wingdings" panose="05000000000000000000" pitchFamily="2" charset="2"/>
              </a:rPr>
              <a:t></a:t>
            </a:r>
            <a:endParaRPr lang="en-PH" sz="2800" b="1" dirty="0">
              <a:solidFill>
                <a:prstClr val="white"/>
              </a:solidFill>
              <a:effectLst>
                <a:outerShdw blurRad="38100" dist="38100" dir="2700000" algn="tl">
                  <a:srgbClr val="000000">
                    <a:alpha val="43137"/>
                  </a:srgbClr>
                </a:outerShdw>
              </a:effectLst>
              <a:ea typeface="ＭＳ Ｐゴシック" charset="-128"/>
            </a:endParaRPr>
          </a:p>
          <a:p>
            <a:pPr algn="ctr" fontAlgn="base">
              <a:spcBef>
                <a:spcPct val="0"/>
              </a:spcBef>
              <a:spcAft>
                <a:spcPct val="0"/>
              </a:spcAft>
            </a:pPr>
            <a:endParaRPr lang="en-PH" sz="2800" b="1" dirty="0">
              <a:solidFill>
                <a:prstClr val="white"/>
              </a:solidFill>
              <a:effectLst>
                <a:outerShdw blurRad="38100" dist="38100" dir="2700000" algn="tl">
                  <a:srgbClr val="000000">
                    <a:alpha val="43137"/>
                  </a:srgbClr>
                </a:outerShdw>
              </a:effectLst>
              <a:ea typeface="ＭＳ Ｐゴシック" charset="-128"/>
            </a:endParaRPr>
          </a:p>
          <a:p>
            <a:pPr algn="ctr" fontAlgn="base">
              <a:spcBef>
                <a:spcPct val="0"/>
              </a:spcBef>
              <a:spcAft>
                <a:spcPct val="0"/>
              </a:spcAft>
            </a:pPr>
            <a:endParaRPr lang="en-PH" sz="2800" b="1" dirty="0">
              <a:solidFill>
                <a:prstClr val="white"/>
              </a:solidFill>
              <a:effectLst>
                <a:outerShdw blurRad="38100" dist="38100" dir="2700000" algn="tl">
                  <a:srgbClr val="000000">
                    <a:alpha val="43137"/>
                  </a:srgbClr>
                </a:outerShdw>
              </a:effectLst>
              <a:ea typeface="ＭＳ Ｐゴシック" charset="-128"/>
            </a:endParaRPr>
          </a:p>
        </p:txBody>
      </p:sp>
      <p:grpSp>
        <p:nvGrpSpPr>
          <p:cNvPr id="6" name="Group 5"/>
          <p:cNvGrpSpPr/>
          <p:nvPr/>
        </p:nvGrpSpPr>
        <p:grpSpPr>
          <a:xfrm>
            <a:off x="381000" y="2781300"/>
            <a:ext cx="3048000" cy="1295399"/>
            <a:chOff x="2640980" y="1232940"/>
            <a:chExt cx="3885818" cy="1981200"/>
          </a:xfrm>
        </p:grpSpPr>
        <p:pic>
          <p:nvPicPr>
            <p:cNvPr id="11" name="Picture 10" descr="ZFF Logo4"/>
            <p:cNvPicPr/>
            <p:nvPr/>
          </p:nvPicPr>
          <p:blipFill>
            <a:blip r:embed="rId3"/>
            <a:srcRect r="76454"/>
            <a:stretch>
              <a:fillRect/>
            </a:stretch>
          </p:blipFill>
          <p:spPr bwMode="auto">
            <a:xfrm>
              <a:off x="4686421" y="1339164"/>
              <a:ext cx="1840377" cy="1747069"/>
            </a:xfrm>
            <a:prstGeom prst="rect">
              <a:avLst/>
            </a:prstGeom>
            <a:noFill/>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spTree>
    <p:extLst>
      <p:ext uri="{BB962C8B-B14F-4D97-AF65-F5344CB8AC3E}">
        <p14:creationId xmlns:p14="http://schemas.microsoft.com/office/powerpoint/2010/main" val="35184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Understanding the Adolescent</a:t>
            </a:r>
            <a:endParaRPr lang="en-PH" dirty="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pic>
        <p:nvPicPr>
          <p:cNvPr id="9" name="Picture 8" descr="C:\Users\Acer\Documents\My Bluetooth\images.png"/>
          <p:cNvPicPr/>
          <p:nvPr/>
        </p:nvPicPr>
        <p:blipFill>
          <a:blip r:embed="rId5">
            <a:extLst>
              <a:ext uri="{28A0092B-C50C-407E-A947-70E740481C1C}">
                <a14:useLocalDpi xmlns:a14="http://schemas.microsoft.com/office/drawing/2010/main" val="0"/>
              </a:ext>
            </a:extLst>
          </a:blip>
          <a:srcRect/>
          <a:stretch>
            <a:fillRect/>
          </a:stretch>
        </p:blipFill>
        <p:spPr bwMode="auto">
          <a:xfrm>
            <a:off x="-10886" y="2630151"/>
            <a:ext cx="1759402" cy="1875406"/>
          </a:xfrm>
          <a:prstGeom prst="rect">
            <a:avLst/>
          </a:prstGeom>
          <a:noFill/>
          <a:ln>
            <a:noFill/>
          </a:ln>
        </p:spPr>
      </p:pic>
      <p:pic>
        <p:nvPicPr>
          <p:cNvPr id="12" name="Picture 11" descr="C:\Users\Acer\Documents\My Bluetooth\16734151-illustration-of-a-church-on-a-white-background-Stock-Vector-church-cartoon-drawing.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79642" y="2737323"/>
            <a:ext cx="1955800" cy="1623060"/>
          </a:xfrm>
          <a:prstGeom prst="rect">
            <a:avLst/>
          </a:prstGeom>
          <a:noFill/>
          <a:ln>
            <a:noFill/>
          </a:ln>
        </p:spPr>
      </p:pic>
      <p:pic>
        <p:nvPicPr>
          <p:cNvPr id="13" name="Picture 12" descr="C:\Users\Acer\Documents\My Bluetooth\community_cartoon_.gif"/>
          <p:cNvPicPr/>
          <p:nvPr/>
        </p:nvPicPr>
        <p:blipFill>
          <a:blip r:embed="rId7">
            <a:extLst>
              <a:ext uri="{28A0092B-C50C-407E-A947-70E740481C1C}">
                <a14:useLocalDpi xmlns:a14="http://schemas.microsoft.com/office/drawing/2010/main" val="0"/>
              </a:ext>
            </a:extLst>
          </a:blip>
          <a:srcRect/>
          <a:stretch>
            <a:fillRect/>
          </a:stretch>
        </p:blipFill>
        <p:spPr bwMode="auto">
          <a:xfrm>
            <a:off x="2224709" y="4715695"/>
            <a:ext cx="2694513" cy="1263650"/>
          </a:xfrm>
          <a:prstGeom prst="rect">
            <a:avLst/>
          </a:prstGeom>
          <a:noFill/>
          <a:ln>
            <a:noFill/>
          </a:ln>
        </p:spPr>
      </p:pic>
      <p:pic>
        <p:nvPicPr>
          <p:cNvPr id="14" name="Picture 13" descr="C:\Users\Acer\Documents\My Bluetooth\images.jpg"/>
          <p:cNvPicPr/>
          <p:nvPr/>
        </p:nvPicPr>
        <p:blipFill>
          <a:blip r:embed="rId8">
            <a:extLst>
              <a:ext uri="{28A0092B-C50C-407E-A947-70E740481C1C}">
                <a14:useLocalDpi xmlns:a14="http://schemas.microsoft.com/office/drawing/2010/main" val="0"/>
              </a:ext>
            </a:extLst>
          </a:blip>
          <a:srcRect/>
          <a:stretch>
            <a:fillRect/>
          </a:stretch>
        </p:blipFill>
        <p:spPr bwMode="auto">
          <a:xfrm>
            <a:off x="4135442" y="2700172"/>
            <a:ext cx="1669415" cy="1779589"/>
          </a:xfrm>
          <a:prstGeom prst="rect">
            <a:avLst/>
          </a:prstGeom>
          <a:noFill/>
          <a:ln>
            <a:noFill/>
          </a:ln>
        </p:spPr>
      </p:pic>
      <p:sp>
        <p:nvSpPr>
          <p:cNvPr id="15" name="Right Arrow 14"/>
          <p:cNvSpPr/>
          <p:nvPr/>
        </p:nvSpPr>
        <p:spPr>
          <a:xfrm rot="20030991">
            <a:off x="1695023" y="2355121"/>
            <a:ext cx="1314214" cy="403471"/>
          </a:xfrm>
          <a:prstGeom prst="rightArrow">
            <a:avLst>
              <a:gd name="adj1" fmla="val 50000"/>
              <a:gd name="adj2" fmla="val 48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solidFill>
                <a:prstClr val="white"/>
              </a:solidFill>
            </a:endParaRPr>
          </a:p>
        </p:txBody>
      </p:sp>
      <p:sp>
        <p:nvSpPr>
          <p:cNvPr id="16" name="Right Arrow 15"/>
          <p:cNvSpPr/>
          <p:nvPr/>
        </p:nvSpPr>
        <p:spPr>
          <a:xfrm rot="1575943">
            <a:off x="1446294" y="4431947"/>
            <a:ext cx="656409" cy="4058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solidFill>
                <a:prstClr val="white"/>
              </a:solidFill>
            </a:endParaRPr>
          </a:p>
        </p:txBody>
      </p:sp>
      <p:sp>
        <p:nvSpPr>
          <p:cNvPr id="17" name="Right Arrow 16"/>
          <p:cNvSpPr/>
          <p:nvPr/>
        </p:nvSpPr>
        <p:spPr>
          <a:xfrm>
            <a:off x="1811351" y="3489763"/>
            <a:ext cx="474650" cy="320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solidFill>
                <a:prstClr val="white"/>
              </a:solidFill>
            </a:endParaRPr>
          </a:p>
        </p:txBody>
      </p:sp>
      <p:sp>
        <p:nvSpPr>
          <p:cNvPr id="18" name="Right Arrow 17"/>
          <p:cNvSpPr/>
          <p:nvPr/>
        </p:nvSpPr>
        <p:spPr>
          <a:xfrm rot="790251">
            <a:off x="5438020" y="1885023"/>
            <a:ext cx="999068" cy="4656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solidFill>
                <a:prstClr val="white"/>
              </a:solidFill>
            </a:endParaRPr>
          </a:p>
        </p:txBody>
      </p:sp>
      <p:sp>
        <p:nvSpPr>
          <p:cNvPr id="19" name="Right Arrow 18"/>
          <p:cNvSpPr/>
          <p:nvPr/>
        </p:nvSpPr>
        <p:spPr>
          <a:xfrm rot="20477967">
            <a:off x="5037411" y="5142066"/>
            <a:ext cx="1374202" cy="316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solidFill>
                <a:prstClr val="white"/>
              </a:solidFill>
            </a:endParaRPr>
          </a:p>
        </p:txBody>
      </p:sp>
      <p:sp>
        <p:nvSpPr>
          <p:cNvPr id="20" name="Right Arrow 19"/>
          <p:cNvSpPr/>
          <p:nvPr/>
        </p:nvSpPr>
        <p:spPr>
          <a:xfrm>
            <a:off x="5874299" y="3581400"/>
            <a:ext cx="602702" cy="2285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solidFill>
                <a:prstClr val="white"/>
              </a:solidFill>
            </a:endParaRPr>
          </a:p>
        </p:txBody>
      </p:sp>
      <p:sp>
        <p:nvSpPr>
          <p:cNvPr id="21" name="TextBox 20"/>
          <p:cNvSpPr txBox="1"/>
          <p:nvPr/>
        </p:nvSpPr>
        <p:spPr>
          <a:xfrm>
            <a:off x="405187" y="4594507"/>
            <a:ext cx="940158" cy="371633"/>
          </a:xfrm>
          <a:prstGeom prst="rect">
            <a:avLst/>
          </a:prstGeom>
          <a:noFill/>
        </p:spPr>
        <p:txBody>
          <a:bodyPr wrap="square" rtlCol="0">
            <a:spAutoFit/>
          </a:bodyPr>
          <a:lstStyle/>
          <a:p>
            <a:r>
              <a:rPr lang="en-PH" b="1" dirty="0" smtClean="0">
                <a:solidFill>
                  <a:prstClr val="black"/>
                </a:solidFill>
              </a:rPr>
              <a:t>RHU</a:t>
            </a:r>
            <a:endParaRPr lang="en-PH" b="1" dirty="0">
              <a:solidFill>
                <a:prstClr val="black"/>
              </a:solidFill>
            </a:endParaRPr>
          </a:p>
        </p:txBody>
      </p:sp>
      <p:sp>
        <p:nvSpPr>
          <p:cNvPr id="22" name="TextBox 21"/>
          <p:cNvSpPr txBox="1"/>
          <p:nvPr/>
        </p:nvSpPr>
        <p:spPr>
          <a:xfrm>
            <a:off x="3508450" y="1113382"/>
            <a:ext cx="991673" cy="369332"/>
          </a:xfrm>
          <a:prstGeom prst="rect">
            <a:avLst/>
          </a:prstGeom>
          <a:noFill/>
        </p:spPr>
        <p:txBody>
          <a:bodyPr wrap="square" rtlCol="0">
            <a:spAutoFit/>
          </a:bodyPr>
          <a:lstStyle/>
          <a:p>
            <a:r>
              <a:rPr lang="en-PH" b="1" dirty="0" smtClean="0">
                <a:solidFill>
                  <a:prstClr val="black"/>
                </a:solidFill>
              </a:rPr>
              <a:t>Family</a:t>
            </a:r>
            <a:endParaRPr lang="en-PH" b="1" dirty="0">
              <a:solidFill>
                <a:prstClr val="black"/>
              </a:solidFill>
            </a:endParaRPr>
          </a:p>
        </p:txBody>
      </p:sp>
      <p:sp>
        <p:nvSpPr>
          <p:cNvPr id="23" name="TextBox 22"/>
          <p:cNvSpPr txBox="1"/>
          <p:nvPr/>
        </p:nvSpPr>
        <p:spPr>
          <a:xfrm>
            <a:off x="2629540" y="4317627"/>
            <a:ext cx="1231219" cy="369332"/>
          </a:xfrm>
          <a:prstGeom prst="rect">
            <a:avLst/>
          </a:prstGeom>
          <a:noFill/>
        </p:spPr>
        <p:txBody>
          <a:bodyPr wrap="square" rtlCol="0">
            <a:spAutoFit/>
          </a:bodyPr>
          <a:lstStyle/>
          <a:p>
            <a:r>
              <a:rPr lang="en-PH" b="1" dirty="0" smtClean="0">
                <a:solidFill>
                  <a:prstClr val="black"/>
                </a:solidFill>
              </a:rPr>
              <a:t>Church</a:t>
            </a:r>
            <a:endParaRPr lang="en-PH" b="1" dirty="0">
              <a:solidFill>
                <a:prstClr val="black"/>
              </a:solidFill>
            </a:endParaRPr>
          </a:p>
        </p:txBody>
      </p:sp>
      <p:sp>
        <p:nvSpPr>
          <p:cNvPr id="24" name="TextBox 23"/>
          <p:cNvSpPr txBox="1"/>
          <p:nvPr/>
        </p:nvSpPr>
        <p:spPr>
          <a:xfrm>
            <a:off x="4500123" y="4424184"/>
            <a:ext cx="1042273" cy="369332"/>
          </a:xfrm>
          <a:prstGeom prst="rect">
            <a:avLst/>
          </a:prstGeom>
          <a:noFill/>
        </p:spPr>
        <p:txBody>
          <a:bodyPr wrap="none" rtlCol="0">
            <a:spAutoFit/>
          </a:bodyPr>
          <a:lstStyle/>
          <a:p>
            <a:r>
              <a:rPr lang="en-PH" b="1" dirty="0" smtClean="0">
                <a:solidFill>
                  <a:prstClr val="black"/>
                </a:solidFill>
              </a:rPr>
              <a:t>Schools</a:t>
            </a:r>
            <a:endParaRPr lang="en-PH" b="1" dirty="0">
              <a:solidFill>
                <a:prstClr val="black"/>
              </a:solidFill>
            </a:endParaRPr>
          </a:p>
        </p:txBody>
      </p:sp>
      <p:sp>
        <p:nvSpPr>
          <p:cNvPr id="25" name="TextBox 24"/>
          <p:cNvSpPr txBox="1"/>
          <p:nvPr/>
        </p:nvSpPr>
        <p:spPr>
          <a:xfrm>
            <a:off x="1974131" y="5998640"/>
            <a:ext cx="3194684" cy="369332"/>
          </a:xfrm>
          <a:prstGeom prst="rect">
            <a:avLst/>
          </a:prstGeom>
          <a:noFill/>
        </p:spPr>
        <p:txBody>
          <a:bodyPr wrap="square" rtlCol="0">
            <a:spAutoFit/>
          </a:bodyPr>
          <a:lstStyle/>
          <a:p>
            <a:r>
              <a:rPr lang="en-PH" b="1" dirty="0" smtClean="0">
                <a:solidFill>
                  <a:prstClr val="black"/>
                </a:solidFill>
              </a:rPr>
              <a:t>Other sectors in the community</a:t>
            </a:r>
            <a:endParaRPr lang="en-PH" b="1" dirty="0">
              <a:solidFill>
                <a:prstClr val="black"/>
              </a:solidFill>
            </a:endParaRPr>
          </a:p>
        </p:txBody>
      </p:sp>
      <p:pic>
        <p:nvPicPr>
          <p:cNvPr id="27" name="Content Placeholder 5" descr="C:\Users\Acer\Documents\My Bluetooth\50692963-boys-and-girls-having-fun-in-the-school-yard-illustration.jpg"/>
          <p:cNvPicPr>
            <a:picLocks noGrp="1"/>
          </p:cNvPicPr>
          <p:nvPr>
            <p:ph idx="1"/>
          </p:nvPr>
        </p:nvPicPr>
        <p:blipFill rotWithShape="1">
          <a:blip r:embed="rId9">
            <a:extLst>
              <a:ext uri="{28A0092B-C50C-407E-A947-70E740481C1C}">
                <a14:useLocalDpi xmlns:a14="http://schemas.microsoft.com/office/drawing/2010/main" val="0"/>
              </a:ext>
            </a:extLst>
          </a:blip>
          <a:srcRect t="20148"/>
          <a:stretch/>
        </p:blipFill>
        <p:spPr bwMode="auto">
          <a:xfrm>
            <a:off x="6658078" y="2408617"/>
            <a:ext cx="2357586" cy="2657700"/>
          </a:xfrm>
          <a:prstGeom prst="rect">
            <a:avLst/>
          </a:prstGeom>
          <a:noFill/>
          <a:ln>
            <a:noFill/>
          </a:ln>
          <a:extLst>
            <a:ext uri="{53640926-AAD7-44D8-BBD7-CCE9431645EC}">
              <a14:shadowObscured xmlns:a14="http://schemas.microsoft.com/office/drawing/2010/main"/>
            </a:ext>
          </a:extLst>
        </p:spPr>
      </p:pic>
      <p:sp>
        <p:nvSpPr>
          <p:cNvPr id="28" name="TextBox 27"/>
          <p:cNvSpPr txBox="1"/>
          <p:nvPr/>
        </p:nvSpPr>
        <p:spPr>
          <a:xfrm>
            <a:off x="6862412" y="5162854"/>
            <a:ext cx="2130840" cy="369332"/>
          </a:xfrm>
          <a:prstGeom prst="rect">
            <a:avLst/>
          </a:prstGeom>
          <a:noFill/>
        </p:spPr>
        <p:txBody>
          <a:bodyPr wrap="none" rtlCol="0">
            <a:spAutoFit/>
          </a:bodyPr>
          <a:lstStyle/>
          <a:p>
            <a:r>
              <a:rPr lang="en-PH" b="1" dirty="0" smtClean="0">
                <a:solidFill>
                  <a:prstClr val="black"/>
                </a:solidFill>
              </a:rPr>
              <a:t>Healthy Adolescents</a:t>
            </a:r>
            <a:endParaRPr lang="en-PH" b="1" dirty="0">
              <a:solidFill>
                <a:prstClr val="black"/>
              </a:solidFill>
            </a:endParaRPr>
          </a:p>
        </p:txBody>
      </p:sp>
      <p:pic>
        <p:nvPicPr>
          <p:cNvPr id="29" name="Picture 28"/>
          <p:cNvPicPr>
            <a:picLocks noChangeAspect="1"/>
          </p:cNvPicPr>
          <p:nvPr/>
        </p:nvPicPr>
        <p:blipFill>
          <a:blip r:embed="rId10">
            <a:extLst>
              <a:ext uri="{BEBA8EAE-BF5A-486C-A8C5-ECC9F3942E4B}">
                <a14:imgProps xmlns:a14="http://schemas.microsoft.com/office/drawing/2010/main">
                  <a14:imgLayer r:embed="rId11">
                    <a14:imgEffect>
                      <a14:backgroundRemoval t="2299" b="100000" l="0" r="97356"/>
                    </a14:imgEffect>
                  </a14:imgLayer>
                </a14:imgProps>
              </a:ext>
              <a:ext uri="{28A0092B-C50C-407E-A947-70E740481C1C}">
                <a14:useLocalDpi xmlns:a14="http://schemas.microsoft.com/office/drawing/2010/main" val="0"/>
              </a:ext>
            </a:extLst>
          </a:blip>
          <a:stretch>
            <a:fillRect/>
          </a:stretch>
        </p:blipFill>
        <p:spPr>
          <a:xfrm>
            <a:off x="3230772" y="1374245"/>
            <a:ext cx="1739204" cy="1454911"/>
          </a:xfrm>
          <a:prstGeom prst="rect">
            <a:avLst/>
          </a:prstGeom>
        </p:spPr>
      </p:pic>
      <p:sp>
        <p:nvSpPr>
          <p:cNvPr id="3" name="Oval 2"/>
          <p:cNvSpPr/>
          <p:nvPr/>
        </p:nvSpPr>
        <p:spPr>
          <a:xfrm>
            <a:off x="2913557" y="1099067"/>
            <a:ext cx="2137928" cy="20134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19050">
                <a:solidFill>
                  <a:srgbClr val="FF0000"/>
                </a:solidFill>
              </a:ln>
              <a:noFill/>
            </a:endParaRPr>
          </a:p>
        </p:txBody>
      </p:sp>
    </p:spTree>
    <p:extLst>
      <p:ext uri="{BB962C8B-B14F-4D97-AF65-F5344CB8AC3E}">
        <p14:creationId xmlns:p14="http://schemas.microsoft.com/office/powerpoint/2010/main" val="29311960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Session Objectives</a:t>
            </a:r>
            <a:endParaRPr lang="en-PH" dirty="0"/>
          </a:p>
        </p:txBody>
      </p:sp>
      <p:sp>
        <p:nvSpPr>
          <p:cNvPr id="7" name="Content Placeholder 6"/>
          <p:cNvSpPr>
            <a:spLocks noGrp="1"/>
          </p:cNvSpPr>
          <p:nvPr>
            <p:ph idx="1"/>
          </p:nvPr>
        </p:nvSpPr>
        <p:spPr/>
        <p:txBody>
          <a:bodyPr/>
          <a:lstStyle/>
          <a:p>
            <a:pPr marL="0" indent="0">
              <a:buNone/>
            </a:pPr>
            <a:r>
              <a:rPr lang="en-US" dirty="0" smtClean="0"/>
              <a:t>By the end of the session, the participants will be able:</a:t>
            </a:r>
          </a:p>
          <a:p>
            <a:pPr marL="514350" indent="-514350">
              <a:buFont typeface="+mj-lt"/>
              <a:buAutoNum type="arabicPeriod"/>
            </a:pPr>
            <a:r>
              <a:rPr lang="en-US" dirty="0" smtClean="0"/>
              <a:t>Discuss the profile of Filipino Families</a:t>
            </a:r>
          </a:p>
          <a:p>
            <a:pPr marL="514350" indent="-514350">
              <a:buFont typeface="+mj-lt"/>
              <a:buAutoNum type="arabicPeriod"/>
            </a:pPr>
            <a:r>
              <a:rPr lang="en-US" dirty="0" smtClean="0"/>
              <a:t>Understand the different types of Filipino families and the factors that shape these families</a:t>
            </a:r>
          </a:p>
          <a:p>
            <a:pPr marL="514350" indent="-514350">
              <a:buFont typeface="+mj-lt"/>
              <a:buAutoNum type="arabicPeriod"/>
            </a:pPr>
            <a:r>
              <a:rPr lang="en-US" dirty="0" smtClean="0"/>
              <a:t>Know the advantages and disadvantage of each family type</a:t>
            </a:r>
            <a:endParaRPr lang="en-US" dirty="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spTree>
    <p:extLst>
      <p:ext uri="{BB962C8B-B14F-4D97-AF65-F5344CB8AC3E}">
        <p14:creationId xmlns:p14="http://schemas.microsoft.com/office/powerpoint/2010/main" val="12880431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THROUGH THE YEARS</a:t>
            </a:r>
            <a:endParaRPr lang="en-PH" dirty="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pic>
        <p:nvPicPr>
          <p:cNvPr id="8" name="Content Placeholder 7"/>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1967804" y="1066800"/>
            <a:ext cx="5140299" cy="2277348"/>
          </a:xfrm>
          <a:prstGeom prst="rect">
            <a:avLst/>
          </a:prstGeom>
        </p:spPr>
      </p:pic>
      <p:sp>
        <p:nvSpPr>
          <p:cNvPr id="3" name="TextBox 2"/>
          <p:cNvSpPr txBox="1"/>
          <p:nvPr/>
        </p:nvSpPr>
        <p:spPr>
          <a:xfrm>
            <a:off x="283383" y="3344148"/>
            <a:ext cx="8632017" cy="3416320"/>
          </a:xfrm>
          <a:prstGeom prst="rect">
            <a:avLst/>
          </a:prstGeom>
          <a:noFill/>
        </p:spPr>
        <p:txBody>
          <a:bodyPr wrap="square" rtlCol="0">
            <a:spAutoFit/>
          </a:bodyPr>
          <a:lstStyle/>
          <a:p>
            <a:pPr marL="457200" indent="-457200">
              <a:buFont typeface="+mj-lt"/>
              <a:buAutoNum type="arabicPeriod"/>
            </a:pPr>
            <a:r>
              <a:rPr lang="en-US" sz="2400" dirty="0" smtClean="0">
                <a:latin typeface="Arial" panose="020B0604020202020204" pitchFamily="34" charset="0"/>
                <a:cs typeface="Arial" panose="020B0604020202020204" pitchFamily="34" charset="0"/>
              </a:rPr>
              <a:t>Describe the Filipino Family during your time (60’s -70’s, 80’s, 90’s and 2000s)</a:t>
            </a:r>
          </a:p>
          <a:p>
            <a:pPr marL="457200" indent="-457200">
              <a:buFont typeface="+mj-lt"/>
              <a:buAutoNum type="arabicPeriod"/>
            </a:pPr>
            <a:r>
              <a:rPr lang="en-US" sz="2400" dirty="0" smtClean="0">
                <a:latin typeface="Arial" panose="020B0604020202020204" pitchFamily="34" charset="0"/>
                <a:cs typeface="Arial" panose="020B0604020202020204" pitchFamily="34" charset="0"/>
              </a:rPr>
              <a:t>Write our perception/view of the Family based on the following: (10-15 minutes)</a:t>
            </a:r>
          </a:p>
          <a:p>
            <a:pPr marL="800100" lvl="1" indent="-3429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Role</a:t>
            </a:r>
          </a:p>
          <a:p>
            <a:pPr marL="800100" lvl="1" indent="-3429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Relationship</a:t>
            </a:r>
          </a:p>
          <a:p>
            <a:pPr marL="800100" lvl="1" indent="-3429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Lifestyle</a:t>
            </a:r>
          </a:p>
          <a:p>
            <a:pPr marL="800100" lvl="1" indent="-3429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Leisure/recreation</a:t>
            </a:r>
          </a:p>
          <a:p>
            <a:pPr marL="457200" indent="-457200">
              <a:buFont typeface="+mj-lt"/>
              <a:buAutoNum type="arabicPeriod"/>
            </a:pPr>
            <a:r>
              <a:rPr lang="en-US" sz="2400" dirty="0" smtClean="0">
                <a:latin typeface="Arial" panose="020B0604020202020204" pitchFamily="34" charset="0"/>
                <a:cs typeface="Arial" panose="020B0604020202020204" pitchFamily="34" charset="0"/>
              </a:rPr>
              <a:t>Present in the Plenary</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122789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Processing</a:t>
            </a:r>
            <a:endParaRPr lang="en-PH" dirty="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sp>
        <p:nvSpPr>
          <p:cNvPr id="3" name="Content Placeholder 2"/>
          <p:cNvSpPr>
            <a:spLocks noGrp="1"/>
          </p:cNvSpPr>
          <p:nvPr>
            <p:ph idx="1"/>
          </p:nvPr>
        </p:nvSpPr>
        <p:spPr>
          <a:xfrm>
            <a:off x="457200" y="2057400"/>
            <a:ext cx="8229600" cy="1981200"/>
          </a:xfrm>
        </p:spPr>
        <p:txBody>
          <a:bodyPr>
            <a:normAutofit fontScale="85000" lnSpcReduction="20000"/>
          </a:bodyPr>
          <a:lstStyle/>
          <a:p>
            <a:r>
              <a:rPr lang="en-US" sz="3200" dirty="0" smtClean="0"/>
              <a:t>How do you feel about the activity? Why?</a:t>
            </a:r>
          </a:p>
          <a:p>
            <a:r>
              <a:rPr lang="en-US" sz="3200" dirty="0" smtClean="0"/>
              <a:t>What were the similarities and difference in the role, relationship, lifestyle and recreation over time? </a:t>
            </a:r>
          </a:p>
          <a:p>
            <a:r>
              <a:rPr lang="en-US" sz="3200" dirty="0" smtClean="0"/>
              <a:t>What were your realizations during the activity?</a:t>
            </a:r>
            <a:endParaRPr lang="en-US" sz="3200" dirty="0"/>
          </a:p>
        </p:txBody>
      </p:sp>
    </p:spTree>
    <p:extLst>
      <p:ext uri="{BB962C8B-B14F-4D97-AF65-F5344CB8AC3E}">
        <p14:creationId xmlns:p14="http://schemas.microsoft.com/office/powerpoint/2010/main" val="5439195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The Filipino Family</a:t>
            </a:r>
            <a:endParaRPr lang="en-PH" dirty="0"/>
          </a:p>
        </p:txBody>
      </p:sp>
      <p:sp>
        <p:nvSpPr>
          <p:cNvPr id="3" name="Content Placeholder 2"/>
          <p:cNvSpPr>
            <a:spLocks noGrp="1"/>
          </p:cNvSpPr>
          <p:nvPr>
            <p:ph idx="1"/>
          </p:nvPr>
        </p:nvSpPr>
        <p:spPr>
          <a:xfrm>
            <a:off x="457200" y="1295400"/>
            <a:ext cx="5410200" cy="5181600"/>
          </a:xfrm>
        </p:spPr>
        <p:txBody>
          <a:bodyPr>
            <a:normAutofit/>
          </a:bodyPr>
          <a:lstStyle/>
          <a:p>
            <a:pPr marL="0" indent="0">
              <a:buNone/>
            </a:pPr>
            <a:r>
              <a:rPr lang="en-PH" dirty="0" smtClean="0"/>
              <a:t>Families have changed due to:</a:t>
            </a:r>
          </a:p>
          <a:p>
            <a:pPr>
              <a:buFont typeface="Wingdings" panose="05000000000000000000" pitchFamily="2" charset="2"/>
              <a:buChar char="§"/>
            </a:pPr>
            <a:r>
              <a:rPr lang="en-PH" dirty="0" smtClean="0"/>
              <a:t>Rapid urbanization</a:t>
            </a:r>
          </a:p>
          <a:p>
            <a:pPr>
              <a:buFont typeface="Wingdings" panose="05000000000000000000" pitchFamily="2" charset="2"/>
              <a:buChar char="§"/>
            </a:pPr>
            <a:r>
              <a:rPr lang="en-PH" dirty="0" smtClean="0"/>
              <a:t>Geographic mobility</a:t>
            </a:r>
          </a:p>
          <a:p>
            <a:pPr>
              <a:buFont typeface="Wingdings" panose="05000000000000000000" pitchFamily="2" charset="2"/>
              <a:buChar char="§"/>
            </a:pPr>
            <a:r>
              <a:rPr lang="en-PH" dirty="0" smtClean="0"/>
              <a:t>Globalization </a:t>
            </a:r>
          </a:p>
          <a:p>
            <a:pPr>
              <a:buFont typeface="Wingdings" panose="05000000000000000000" pitchFamily="2" charset="2"/>
              <a:buChar char="§"/>
            </a:pPr>
            <a:r>
              <a:rPr lang="en-PH" dirty="0" smtClean="0"/>
              <a:t>Increasing number of women employed locally or overseas</a:t>
            </a:r>
          </a:p>
          <a:p>
            <a:pPr>
              <a:buFont typeface="Wingdings" panose="05000000000000000000" pitchFamily="2" charset="2"/>
              <a:buChar char="§"/>
            </a:pPr>
            <a:endParaRPr lang="en-PH" dirty="0"/>
          </a:p>
          <a:p>
            <a:pPr marL="0" indent="0">
              <a:buNone/>
            </a:pPr>
            <a:r>
              <a:rPr lang="en-PH" dirty="0" smtClean="0"/>
              <a:t>As society changes, so does the structure of the family</a:t>
            </a:r>
          </a:p>
          <a:p>
            <a:pPr marL="0" indent="0">
              <a:buNone/>
            </a:pPr>
            <a:endParaRPr lang="en-PH" dirty="0" smtClean="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pic>
        <p:nvPicPr>
          <p:cNvPr id="7" name="Picture 6"/>
          <p:cNvPicPr>
            <a:picLocks noChangeAspect="1"/>
          </p:cNvPicPr>
          <p:nvPr/>
        </p:nvPicPr>
        <p:blipFill>
          <a:blip r:embed="rId5">
            <a:extLst>
              <a:ext uri="{BEBA8EAE-BF5A-486C-A8C5-ECC9F3942E4B}">
                <a14:imgProps xmlns:a14="http://schemas.microsoft.com/office/drawing/2010/main">
                  <a14:imgLayer r:embed="rId6">
                    <a14:imgEffect>
                      <a14:backgroundRemoval t="2299" b="100000" l="0" r="97356"/>
                    </a14:imgEffect>
                  </a14:imgLayer>
                </a14:imgProps>
              </a:ext>
              <a:ext uri="{28A0092B-C50C-407E-A947-70E740481C1C}">
                <a14:useLocalDpi xmlns:a14="http://schemas.microsoft.com/office/drawing/2010/main" val="0"/>
              </a:ext>
            </a:extLst>
          </a:blip>
          <a:stretch>
            <a:fillRect/>
          </a:stretch>
        </p:blipFill>
        <p:spPr>
          <a:xfrm>
            <a:off x="5728396" y="838905"/>
            <a:ext cx="3275584" cy="2740152"/>
          </a:xfrm>
          <a:prstGeom prst="rect">
            <a:avLst/>
          </a:prstGeom>
        </p:spPr>
      </p:pic>
    </p:spTree>
    <p:extLst>
      <p:ext uri="{BB962C8B-B14F-4D97-AF65-F5344CB8AC3E}">
        <p14:creationId xmlns:p14="http://schemas.microsoft.com/office/powerpoint/2010/main" val="3305578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The Filipino Family</a:t>
            </a:r>
            <a:endParaRPr lang="en-PH" dirty="0"/>
          </a:p>
        </p:txBody>
      </p:sp>
      <p:sp>
        <p:nvSpPr>
          <p:cNvPr id="3" name="Content Placeholder 2"/>
          <p:cNvSpPr>
            <a:spLocks noGrp="1"/>
          </p:cNvSpPr>
          <p:nvPr>
            <p:ph idx="1"/>
          </p:nvPr>
        </p:nvSpPr>
        <p:spPr>
          <a:xfrm>
            <a:off x="283383" y="1283971"/>
            <a:ext cx="8403417" cy="2221229"/>
          </a:xfrm>
        </p:spPr>
        <p:txBody>
          <a:bodyPr>
            <a:normAutofit/>
          </a:bodyPr>
          <a:lstStyle/>
          <a:p>
            <a:pPr marL="0" indent="0">
              <a:buNone/>
            </a:pPr>
            <a:r>
              <a:rPr lang="en-PH" sz="3200" dirty="0" smtClean="0"/>
              <a:t>Changes in social, political, economic and cultural conditions have also led to changes in the lifestyle, needs, roles and relationships of Filipino families</a:t>
            </a:r>
          </a:p>
          <a:p>
            <a:pPr marL="0" indent="0">
              <a:buNone/>
            </a:pPr>
            <a:endParaRPr lang="en-PH" sz="3200" dirty="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pic>
        <p:nvPicPr>
          <p:cNvPr id="9" name="Picture 8"/>
          <p:cNvPicPr>
            <a:picLocks noChangeAspect="1"/>
          </p:cNvPicPr>
          <p:nvPr/>
        </p:nvPicPr>
        <p:blipFill rotWithShape="1">
          <a:blip r:embed="rId5"/>
          <a:srcRect b="17948"/>
          <a:stretch/>
        </p:blipFill>
        <p:spPr>
          <a:xfrm>
            <a:off x="5408110" y="4953000"/>
            <a:ext cx="1714500" cy="1524000"/>
          </a:xfrm>
          <a:prstGeom prst="rect">
            <a:avLst/>
          </a:prstGeom>
        </p:spPr>
      </p:pic>
      <p:pic>
        <p:nvPicPr>
          <p:cNvPr id="10" name="Picture 9"/>
          <p:cNvPicPr>
            <a:picLocks noChangeAspect="1"/>
          </p:cNvPicPr>
          <p:nvPr/>
        </p:nvPicPr>
        <p:blipFill>
          <a:blip r:embed="rId6"/>
          <a:stretch>
            <a:fillRect/>
          </a:stretch>
        </p:blipFill>
        <p:spPr>
          <a:xfrm>
            <a:off x="7081763" y="4886325"/>
            <a:ext cx="1228874" cy="1590675"/>
          </a:xfrm>
          <a:prstGeom prst="rect">
            <a:avLst/>
          </a:prstGeom>
        </p:spPr>
      </p:pic>
      <p:sp>
        <p:nvSpPr>
          <p:cNvPr id="12" name="Content Placeholder 2"/>
          <p:cNvSpPr txBox="1">
            <a:spLocks/>
          </p:cNvSpPr>
          <p:nvPr/>
        </p:nvSpPr>
        <p:spPr>
          <a:xfrm>
            <a:off x="271351" y="3842385"/>
            <a:ext cx="5748449" cy="22212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PH" sz="3200" dirty="0" smtClean="0"/>
              <a:t>For some families, economic hardships led to deterioration in emotional well-being and health of family members</a:t>
            </a:r>
          </a:p>
          <a:p>
            <a:pPr marL="0" indent="0">
              <a:buFont typeface="Arial" panose="020B0604020202020204" pitchFamily="34" charset="0"/>
              <a:buNone/>
            </a:pPr>
            <a:endParaRPr lang="en-PH" sz="3200" dirty="0"/>
          </a:p>
        </p:txBody>
      </p:sp>
    </p:spTree>
    <p:extLst>
      <p:ext uri="{BB962C8B-B14F-4D97-AF65-F5344CB8AC3E}">
        <p14:creationId xmlns:p14="http://schemas.microsoft.com/office/powerpoint/2010/main" val="20330045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Buzz Session</a:t>
            </a:r>
            <a:endParaRPr lang="en-PH" dirty="0"/>
          </a:p>
        </p:txBody>
      </p:sp>
      <p:sp>
        <p:nvSpPr>
          <p:cNvPr id="3" name="Content Placeholder 2"/>
          <p:cNvSpPr>
            <a:spLocks noGrp="1"/>
          </p:cNvSpPr>
          <p:nvPr>
            <p:ph idx="1"/>
          </p:nvPr>
        </p:nvSpPr>
        <p:spPr>
          <a:xfrm>
            <a:off x="283383" y="4419600"/>
            <a:ext cx="8555818" cy="1600200"/>
          </a:xfrm>
        </p:spPr>
        <p:txBody>
          <a:bodyPr>
            <a:normAutofit/>
          </a:bodyPr>
          <a:lstStyle/>
          <a:p>
            <a:pPr marL="0" indent="0">
              <a:buNone/>
            </a:pPr>
            <a:r>
              <a:rPr lang="en-PH" sz="3600" dirty="0" smtClean="0">
                <a:solidFill>
                  <a:prstClr val="black"/>
                </a:solidFill>
                <a:latin typeface="Arial"/>
                <a:cs typeface="+mn-cs"/>
              </a:rPr>
              <a:t>What </a:t>
            </a:r>
            <a:r>
              <a:rPr lang="en-PH" sz="3600" dirty="0">
                <a:solidFill>
                  <a:prstClr val="black"/>
                </a:solidFill>
                <a:latin typeface="Arial"/>
                <a:cs typeface="+mn-cs"/>
              </a:rPr>
              <a:t>do you think are the different types /forms of families that we have </a:t>
            </a:r>
            <a:r>
              <a:rPr lang="en-PH" sz="3600" dirty="0" smtClean="0">
                <a:solidFill>
                  <a:prstClr val="black"/>
                </a:solidFill>
                <a:latin typeface="Arial"/>
                <a:cs typeface="+mn-cs"/>
              </a:rPr>
              <a:t>now?</a:t>
            </a:r>
            <a:endParaRPr lang="en-PH" sz="3600" dirty="0" smtClean="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pic>
        <p:nvPicPr>
          <p:cNvPr id="6146" name="Picture 2" descr="Related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143000"/>
            <a:ext cx="49530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643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Filipino Families of Today</a:t>
            </a:r>
            <a:endParaRPr lang="en-PH" dirty="0"/>
          </a:p>
        </p:txBody>
      </p:sp>
      <p:sp>
        <p:nvSpPr>
          <p:cNvPr id="3" name="Content Placeholder 2"/>
          <p:cNvSpPr>
            <a:spLocks noGrp="1"/>
          </p:cNvSpPr>
          <p:nvPr>
            <p:ph idx="1"/>
          </p:nvPr>
        </p:nvSpPr>
        <p:spPr>
          <a:xfrm>
            <a:off x="3224463" y="1066800"/>
            <a:ext cx="5614737" cy="5562600"/>
          </a:xfrm>
        </p:spPr>
        <p:txBody>
          <a:bodyPr>
            <a:normAutofit/>
          </a:bodyPr>
          <a:lstStyle/>
          <a:p>
            <a:r>
              <a:rPr lang="en-PH" sz="3200" dirty="0" smtClean="0"/>
              <a:t>Families with working mothers</a:t>
            </a:r>
          </a:p>
          <a:p>
            <a:r>
              <a:rPr lang="en-PH" sz="3200" dirty="0" smtClean="0"/>
              <a:t>Families with stay home dad</a:t>
            </a:r>
          </a:p>
          <a:p>
            <a:r>
              <a:rPr lang="en-PH" sz="3200" dirty="0" smtClean="0"/>
              <a:t>Single parent/ solo household</a:t>
            </a:r>
          </a:p>
          <a:p>
            <a:r>
              <a:rPr lang="en-PH" sz="3200" dirty="0" smtClean="0"/>
              <a:t>Families with parents apart</a:t>
            </a:r>
          </a:p>
          <a:p>
            <a:r>
              <a:rPr lang="en-PH" sz="3200" dirty="0" smtClean="0"/>
              <a:t>Blended families</a:t>
            </a:r>
          </a:p>
          <a:p>
            <a:endParaRPr lang="en-PH" sz="3200" dirty="0" smtClean="0"/>
          </a:p>
        </p:txBody>
      </p:sp>
      <p:grpSp>
        <p:nvGrpSpPr>
          <p:cNvPr id="4" name="Group 3"/>
          <p:cNvGrpSpPr/>
          <p:nvPr/>
        </p:nvGrpSpPr>
        <p:grpSpPr>
          <a:xfrm>
            <a:off x="283383" y="69617"/>
            <a:ext cx="1684421" cy="822381"/>
            <a:chOff x="2640980" y="1232940"/>
            <a:chExt cx="3885818" cy="1981200"/>
          </a:xfrm>
        </p:grpSpPr>
        <p:pic>
          <p:nvPicPr>
            <p:cNvPr id="5" name="Picture 4" descr="ZFF Logo4"/>
            <p:cNvPicPr/>
            <p:nvPr/>
          </p:nvPicPr>
          <p:blipFill>
            <a:blip r:embed="rId3"/>
            <a:srcRect r="76454"/>
            <a:stretch>
              <a:fillRect/>
            </a:stretch>
          </p:blipFill>
          <p:spPr bwMode="auto">
            <a:xfrm>
              <a:off x="4686421" y="1339164"/>
              <a:ext cx="1840377" cy="1747069"/>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0980" y="1232940"/>
              <a:ext cx="1981200" cy="1981200"/>
            </a:xfrm>
            <a:prstGeom prst="rect">
              <a:avLst/>
            </a:prstGeom>
          </p:spPr>
        </p:pic>
      </p:grpSp>
      <p:pic>
        <p:nvPicPr>
          <p:cNvPr id="2050" name="Picture 2" descr="Image result for cartoon picture of family"/>
          <p:cNvPicPr>
            <a:picLocks noChangeAspect="1" noChangeArrowheads="1"/>
          </p:cNvPicPr>
          <p:nvPr/>
        </p:nvPicPr>
        <p:blipFill rotWithShape="1">
          <a:blip r:embed="rId5">
            <a:extLst>
              <a:ext uri="{28A0092B-C50C-407E-A947-70E740481C1C}">
                <a14:useLocalDpi xmlns:a14="http://schemas.microsoft.com/office/drawing/2010/main" val="0"/>
              </a:ext>
            </a:extLst>
          </a:blip>
          <a:srcRect l="9811" r="12848" b="9579"/>
          <a:stretch/>
        </p:blipFill>
        <p:spPr bwMode="auto">
          <a:xfrm>
            <a:off x="54783" y="919480"/>
            <a:ext cx="2764617"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cartoon picture of family with stay home dad"/>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13378"/>
          <a:stretch/>
        </p:blipFill>
        <p:spPr bwMode="auto">
          <a:xfrm>
            <a:off x="283383" y="3848100"/>
            <a:ext cx="2596977" cy="2590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627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11533</TotalTime>
  <Words>1716</Words>
  <Application>Microsoft Office PowerPoint</Application>
  <PresentationFormat>On-screen Show (4:3)</PresentationFormat>
  <Paragraphs>147</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Calibri</vt:lpstr>
      <vt:lpstr>Gill Sans MT</vt:lpstr>
      <vt:lpstr>Wingdings</vt:lpstr>
      <vt:lpstr>Office Theme</vt:lpstr>
      <vt:lpstr>PowerPoint Presentation</vt:lpstr>
      <vt:lpstr>Understanding the Adolescent</vt:lpstr>
      <vt:lpstr>Session Objectives</vt:lpstr>
      <vt:lpstr>THROUGH THE YEARS</vt:lpstr>
      <vt:lpstr>Processing</vt:lpstr>
      <vt:lpstr>The Filipino Family</vt:lpstr>
      <vt:lpstr>The Filipino Family</vt:lpstr>
      <vt:lpstr>Buzz Session</vt:lpstr>
      <vt:lpstr>Filipino Families of Today</vt:lpstr>
      <vt:lpstr>Filipino Families of Today</vt:lpstr>
      <vt:lpstr>Filipino Families of Today</vt:lpstr>
      <vt:lpstr>Filipino Families of Today</vt:lpstr>
      <vt:lpstr>Filipino Families of Today</vt:lpstr>
      <vt:lpstr>Key Message</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Aryx Ismael</dc:creator>
  <cp:lastModifiedBy>zffpc</cp:lastModifiedBy>
  <cp:revision>441</cp:revision>
  <dcterms:created xsi:type="dcterms:W3CDTF">2014-07-16T02:33:53Z</dcterms:created>
  <dcterms:modified xsi:type="dcterms:W3CDTF">2018-02-23T02:44:39Z</dcterms:modified>
</cp:coreProperties>
</file>