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31E81B-0CAD-466C-B746-7D34480CA103}" type="datetimeFigureOut">
              <a:rPr lang="en-GB" smtClean="0"/>
              <a:t>02/08/2011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8DF91B-A0EE-432D-957E-D8AB0152FD83}" type="slidenum">
              <a:rPr lang="en-GB" smtClean="0"/>
              <a:t>‹#›</a:t>
            </a:fld>
            <a:endParaRPr lang="en-GB"/>
          </a:p>
        </p:txBody>
      </p:sp>
    </p:spTree>
    <p:extLst>
      <p:ext uri="{BB962C8B-B14F-4D97-AF65-F5344CB8AC3E}">
        <p14:creationId xmlns:p14="http://schemas.microsoft.com/office/powerpoint/2010/main" val="272834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5108CF-DB10-4886-B36E-B300B6E7DBCF}" type="slidenum">
              <a:rPr lang="en-GB" smtClean="0"/>
              <a:pPr fontAlgn="base">
                <a:spcBef>
                  <a:spcPct val="0"/>
                </a:spcBef>
                <a:spcAft>
                  <a:spcPct val="0"/>
                </a:spcAft>
                <a:defRPr/>
              </a:pPr>
              <a:t>4</a:t>
            </a:fld>
            <a:endParaRPr lang="en-GB" smtClean="0"/>
          </a:p>
        </p:txBody>
      </p:sp>
      <p:sp>
        <p:nvSpPr>
          <p:cNvPr id="9933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latin typeface="Arial" pitchFamily="34" charset="0"/>
              </a:rPr>
              <a:t>Other MOA: Injectables also thin the endometrium, thus reducing the chance that a fertilized egg would be implanted.</a:t>
            </a:r>
          </a:p>
          <a:p>
            <a:pPr eaLnBrk="1" hangingPunct="1">
              <a:spcBef>
                <a:spcPct val="0"/>
              </a:spcBef>
            </a:pPr>
            <a:r>
              <a:rPr lang="en-US" smtClean="0">
                <a:latin typeface="Arial" pitchFamily="34" charset="0"/>
              </a:rPr>
              <a:t> </a:t>
            </a:r>
          </a:p>
          <a:p>
            <a:pPr eaLnBrk="1" hangingPunct="1">
              <a:spcBef>
                <a:spcPct val="65000"/>
              </a:spcBef>
            </a:pPr>
            <a:r>
              <a:rPr lang="en-US" b="1" smtClean="0">
                <a:latin typeface="Arial" pitchFamily="34" charset="0"/>
                <a:cs typeface="Times New Roman" pitchFamily="18" charset="0"/>
              </a:rPr>
              <a:t>Discussion questions:</a:t>
            </a:r>
            <a:r>
              <a:rPr lang="en-US" smtClean="0">
                <a:latin typeface="Arial" pitchFamily="34" charset="0"/>
                <a:cs typeface="Times New Roman" pitchFamily="18" charset="0"/>
              </a:rPr>
              <a:t> </a:t>
            </a:r>
          </a:p>
          <a:p>
            <a:pPr eaLnBrk="1" hangingPunct="1">
              <a:spcBef>
                <a:spcPct val="0"/>
              </a:spcBef>
            </a:pPr>
            <a:r>
              <a:rPr lang="en-US" smtClean="0">
                <a:latin typeface="Arial" pitchFamily="34" charset="0"/>
                <a:cs typeface="Times New Roman" pitchFamily="18" charset="0"/>
              </a:rPr>
              <a:t>What do women in your community believe about how injectables work? In the event that there are misconceptions about how injectables work, how can you explain the mechanism of action in simple terms?</a:t>
            </a:r>
            <a:endParaRPr lang="en-US" smtClean="0">
              <a:latin typeface="Arial" pitchFamily="34" charset="0"/>
            </a:endParaRPr>
          </a:p>
          <a:p>
            <a:pPr eaLnBrk="1" hangingPunct="1">
              <a:spcBef>
                <a:spcPct val="0"/>
              </a:spcBef>
            </a:pPr>
            <a:endParaRPr lang="en-US" smtClean="0">
              <a:latin typeface="Arial" pitchFamily="34" charset="0"/>
            </a:endParaRPr>
          </a:p>
          <a:p>
            <a:pPr eaLnBrk="1" hangingPunct="1">
              <a:spcBef>
                <a:spcPct val="0"/>
              </a:spcBef>
            </a:pPr>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txBox="1">
            <a:spLocks noGrp="1" noChangeArrowheads="1"/>
          </p:cNvSpPr>
          <p:nvPr/>
        </p:nvSpPr>
        <p:spPr bwMode="auto">
          <a:xfrm>
            <a:off x="3886200" y="-1588"/>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94" tIns="0" rIns="18694" bIns="0"/>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r"/>
            <a:fld id="{9107B5B4-5C1C-44FD-A0F6-E20DC3EC4F78}" type="datetime1">
              <a:rPr lang="en-US" sz="1000" i="1">
                <a:latin typeface="Times New Roman" pitchFamily="18" charset="0"/>
              </a:rPr>
              <a:pPr algn="r"/>
              <a:t>8/2/2011</a:t>
            </a:fld>
            <a:endParaRPr lang="en-US" sz="1000" i="1">
              <a:latin typeface="Times New Roman" pitchFamily="18" charset="0"/>
            </a:endParaRPr>
          </a:p>
        </p:txBody>
      </p:sp>
      <p:sp>
        <p:nvSpPr>
          <p:cNvPr id="100355"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94" tIns="0" rIns="18694" bIns="0" anchor="b"/>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r"/>
            <a:fld id="{D33C684E-81E1-4D1A-879E-31EA4D07AE5F}" type="slidenum">
              <a:rPr lang="en-US" sz="1000" i="1">
                <a:latin typeface="Times New Roman" pitchFamily="18" charset="0"/>
              </a:rPr>
              <a:pPr algn="r"/>
              <a:t>5</a:t>
            </a:fld>
            <a:endParaRPr lang="en-US" sz="1000" i="1">
              <a:latin typeface="Times New Roman" pitchFamily="18" charset="0"/>
            </a:endParaRPr>
          </a:p>
        </p:txBody>
      </p:sp>
      <p:sp>
        <p:nvSpPr>
          <p:cNvPr id="100356" name="Rectangle 2"/>
          <p:cNvSpPr>
            <a:spLocks noGrp="1" noRot="1" noChangeAspect="1" noChangeArrowheads="1" noTextEdit="1"/>
          </p:cNvSpPr>
          <p:nvPr>
            <p:ph type="sldImg"/>
          </p:nvPr>
        </p:nvSpPr>
        <p:spPr bwMode="auto">
          <a:xfrm>
            <a:off x="1152525" y="692150"/>
            <a:ext cx="4554538" cy="3416300"/>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12" tIns="45177" rIns="91912" bIns="45177" numCol="1" anchor="t" anchorCtr="0"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txBox="1">
            <a:spLocks noGrp="1" noChangeArrowheads="1"/>
          </p:cNvSpPr>
          <p:nvPr/>
        </p:nvSpPr>
        <p:spPr bwMode="auto">
          <a:xfrm>
            <a:off x="3886200" y="-1588"/>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94" tIns="0" rIns="18694" bIns="0"/>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r"/>
            <a:fld id="{7AD89E7C-57D0-489C-8829-A2CCE31A688B}" type="datetime1">
              <a:rPr lang="en-US" sz="1000" i="1">
                <a:latin typeface="Times New Roman" pitchFamily="18" charset="0"/>
              </a:rPr>
              <a:pPr algn="r"/>
              <a:t>8/2/2011</a:t>
            </a:fld>
            <a:endParaRPr lang="en-US" sz="1000" i="1">
              <a:latin typeface="Times New Roman" pitchFamily="18" charset="0"/>
            </a:endParaRPr>
          </a:p>
        </p:txBody>
      </p:sp>
      <p:sp>
        <p:nvSpPr>
          <p:cNvPr id="101379"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694" tIns="0" rIns="18694" bIns="0" anchor="b"/>
          <a:lstStyle>
            <a:lvl1pPr defTabSz="912813" eaLnBrk="0" hangingPunct="0">
              <a:defRPr>
                <a:solidFill>
                  <a:schemeClr val="tx1"/>
                </a:solidFill>
                <a:latin typeface="Arial" pitchFamily="34" charset="0"/>
                <a:cs typeface="Arial" pitchFamily="34" charset="0"/>
              </a:defRPr>
            </a:lvl1pPr>
            <a:lvl2pPr marL="742950" indent="-285750" defTabSz="912813" eaLnBrk="0" hangingPunct="0">
              <a:defRPr>
                <a:solidFill>
                  <a:schemeClr val="tx1"/>
                </a:solidFill>
                <a:latin typeface="Arial" pitchFamily="34" charset="0"/>
                <a:cs typeface="Arial" pitchFamily="34" charset="0"/>
              </a:defRPr>
            </a:lvl2pPr>
            <a:lvl3pPr marL="1143000" indent="-228600" defTabSz="912813" eaLnBrk="0" hangingPunct="0">
              <a:defRPr>
                <a:solidFill>
                  <a:schemeClr val="tx1"/>
                </a:solidFill>
                <a:latin typeface="Arial" pitchFamily="34" charset="0"/>
                <a:cs typeface="Arial" pitchFamily="34" charset="0"/>
              </a:defRPr>
            </a:lvl3pPr>
            <a:lvl4pPr marL="1600200" indent="-228600" defTabSz="912813" eaLnBrk="0" hangingPunct="0">
              <a:defRPr>
                <a:solidFill>
                  <a:schemeClr val="tx1"/>
                </a:solidFill>
                <a:latin typeface="Arial" pitchFamily="34" charset="0"/>
                <a:cs typeface="Arial" pitchFamily="34" charset="0"/>
              </a:defRPr>
            </a:lvl4pPr>
            <a:lvl5pPr marL="2057400" indent="-228600" defTabSz="912813" eaLnBrk="0" hangingPunct="0">
              <a:defRPr>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cs typeface="Arial" pitchFamily="34" charset="0"/>
              </a:defRPr>
            </a:lvl9pPr>
          </a:lstStyle>
          <a:p>
            <a:pPr algn="r"/>
            <a:fld id="{319F2D50-1D36-44BE-9D0C-722B8554C32A}" type="slidenum">
              <a:rPr lang="en-US" sz="1000" i="1">
                <a:latin typeface="Times New Roman" pitchFamily="18" charset="0"/>
              </a:rPr>
              <a:pPr algn="r"/>
              <a:t>9</a:t>
            </a:fld>
            <a:endParaRPr lang="en-US" sz="1000" i="1">
              <a:latin typeface="Times New Roman" pitchFamily="18" charset="0"/>
            </a:endParaRPr>
          </a:p>
        </p:txBody>
      </p:sp>
      <p:sp>
        <p:nvSpPr>
          <p:cNvPr id="101380" name="Rectangle 2"/>
          <p:cNvSpPr>
            <a:spLocks noGrp="1" noRot="1" noChangeAspect="1" noChangeArrowheads="1" noTextEdit="1"/>
          </p:cNvSpPr>
          <p:nvPr>
            <p:ph type="sldImg"/>
          </p:nvPr>
        </p:nvSpPr>
        <p:spPr bwMode="auto">
          <a:xfrm>
            <a:off x="1293813" y="798513"/>
            <a:ext cx="4271962" cy="320357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Rectangle 3"/>
          <p:cNvSpPr>
            <a:spLocks noGrp="1" noChangeArrowheads="1"/>
          </p:cNvSpPr>
          <p:nvPr>
            <p:ph type="body" idx="1"/>
          </p:nvPr>
        </p:nvSpPr>
        <p:spPr bwMode="auto">
          <a:xfrm>
            <a:off x="914400" y="4344988"/>
            <a:ext cx="5029200" cy="3848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912" tIns="45177" rIns="91912" bIns="45177" numCol="1" anchor="t" anchorCtr="0"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Rectangle 13"/>
          <p:cNvSpPr/>
          <p:nvPr/>
        </p:nvSpPr>
        <p:spPr>
          <a:xfrm>
            <a:off x="0" y="6337126"/>
            <a:ext cx="9144000" cy="521918"/>
          </a:xfrm>
          <a:prstGeom prst="rect">
            <a:avLst/>
          </a:prstGeom>
          <a:solidFill>
            <a:srgbClr val="33A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Title 1"/>
          <p:cNvSpPr>
            <a:spLocks noGrp="1"/>
          </p:cNvSpPr>
          <p:nvPr>
            <p:ph type="ctrTitle"/>
          </p:nvPr>
        </p:nvSpPr>
        <p:spPr>
          <a:xfrm>
            <a:off x="685800" y="2130425"/>
            <a:ext cx="7772400" cy="1470025"/>
          </a:xfrm>
        </p:spPr>
        <p:txBody>
          <a:bodyPr/>
          <a:lstStyle>
            <a:lvl1pPr>
              <a:defRPr b="1">
                <a:solidFill>
                  <a:srgbClr val="FF52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preferRelativeResize="0">
            <a:picLocks/>
          </p:cNvPicPr>
          <p:nvPr/>
        </p:nvPicPr>
        <p:blipFill>
          <a:blip r:embed="rId2" cstate="print">
            <a:extLst>
              <a:ext uri="{28A0092B-C50C-407E-A947-70E740481C1C}">
                <a14:useLocalDpi xmlns:a14="http://schemas.microsoft.com/office/drawing/2010/main"/>
              </a:ext>
            </a:extLst>
          </a:blip>
          <a:stretch>
            <a:fillRect/>
          </a:stretch>
        </p:blipFill>
        <p:spPr>
          <a:xfrm>
            <a:off x="0" y="1550096"/>
            <a:ext cx="9144000" cy="91440"/>
          </a:xfrm>
          <a:prstGeom prst="rect">
            <a:avLst/>
          </a:prstGeom>
        </p:spPr>
      </p:pic>
      <p:pic>
        <p:nvPicPr>
          <p:cNvPr id="11" name="Picture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164926"/>
            <a:ext cx="1219200" cy="1326252"/>
          </a:xfrm>
          <a:prstGeom prst="rect">
            <a:avLst/>
          </a:prstGeom>
        </p:spPr>
      </p:pic>
      <p:sp>
        <p:nvSpPr>
          <p:cNvPr id="8" name="Rectangle 7"/>
          <p:cNvSpPr/>
          <p:nvPr/>
        </p:nvSpPr>
        <p:spPr>
          <a:xfrm>
            <a:off x="7060504" y="6369484"/>
            <a:ext cx="1947969" cy="400110"/>
          </a:xfrm>
          <a:prstGeom prst="rect">
            <a:avLst/>
          </a:prstGeom>
        </p:spPr>
        <p:txBody>
          <a:bodyPr wrap="none">
            <a:spAutoFit/>
          </a:bodyPr>
          <a:lstStyle/>
          <a:p>
            <a:r>
              <a:rPr lang="en-US" sz="2000" b="1" dirty="0">
                <a:solidFill>
                  <a:prstClr val="white"/>
                </a:solidFill>
              </a:rPr>
              <a:t>Imarisha Maisha</a:t>
            </a:r>
            <a:endParaRPr lang="en-GB" b="1" dirty="0">
              <a:solidFill>
                <a:prstClr val="white"/>
              </a:solidFill>
            </a:endParaRPr>
          </a:p>
        </p:txBody>
      </p:sp>
    </p:spTree>
    <p:extLst>
      <p:ext uri="{BB962C8B-B14F-4D97-AF65-F5344CB8AC3E}">
        <p14:creationId xmlns:p14="http://schemas.microsoft.com/office/powerpoint/2010/main" val="135698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B6F15528-21DE-4FAA-801E-634DDDAF4B2B}" type="slidenum">
              <a:rPr lang="en-US" smtClean="0"/>
              <a:pPr/>
              <a:t>‹#›</a:t>
            </a:fld>
            <a:endParaRPr lang="en-US"/>
          </a:p>
        </p:txBody>
      </p:sp>
      <p:sp>
        <p:nvSpPr>
          <p:cNvPr id="4"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33A23D"/>
              </a:buClr>
              <a:buSzTx/>
              <a:buFont typeface="Wingdings" pitchFamily="2" charset="2"/>
              <a:buChar char="§"/>
              <a:tabLst/>
              <a:defRPr/>
            </a:pPr>
            <a:r>
              <a:rPr kumimoji="0" lang="en-US" sz="3200" b="0" i="0" u="none" strike="noStrike" kern="1200" cap="none" spc="0" normalizeH="0" baseline="0" noProof="0" smtClean="0">
                <a:ln>
                  <a:noFill/>
                </a:ln>
                <a:solidFill>
                  <a:prstClr val="black"/>
                </a:solidFill>
                <a:effectLst/>
                <a:uLnTx/>
                <a:uFillTx/>
                <a:latin typeface="+mn-lt"/>
                <a:ea typeface="+mn-ea"/>
                <a:cs typeface="+mn-cs"/>
              </a:rPr>
              <a:t>Click to edit Master text styles</a:t>
            </a:r>
          </a:p>
          <a:p>
            <a:pPr marL="342900" marR="0" lvl="1" indent="-342900" algn="l" defTabSz="914400" rtl="0" eaLnBrk="1" fontAlgn="auto" latinLnBrk="0" hangingPunct="1">
              <a:lnSpc>
                <a:spcPct val="100000"/>
              </a:lnSpc>
              <a:spcBef>
                <a:spcPct val="20000"/>
              </a:spcBef>
              <a:spcAft>
                <a:spcPts val="0"/>
              </a:spcAft>
              <a:buClr>
                <a:srgbClr val="33A23D"/>
              </a:buClr>
              <a:buSzTx/>
              <a:buFont typeface="Wingdings" pitchFamily="2" charset="2"/>
              <a:buChar char="§"/>
              <a:tabLst/>
              <a:defRPr/>
            </a:pPr>
            <a:r>
              <a:rPr kumimoji="0" lang="en-US" sz="3200" b="0" i="0" u="none" strike="noStrike" kern="1200" cap="none" spc="0" normalizeH="0" baseline="0" noProof="0" smtClean="0">
                <a:ln>
                  <a:noFill/>
                </a:ln>
                <a:solidFill>
                  <a:prstClr val="black"/>
                </a:solidFill>
                <a:effectLst/>
                <a:uLnTx/>
                <a:uFillTx/>
                <a:latin typeface="+mn-lt"/>
                <a:ea typeface="+mn-ea"/>
                <a:cs typeface="+mn-cs"/>
              </a:rPr>
              <a:t>Second level</a:t>
            </a:r>
          </a:p>
          <a:p>
            <a:pPr marL="342900" marR="0" lvl="2" indent="-342900" algn="l" defTabSz="914400" rtl="0" eaLnBrk="1" fontAlgn="auto" latinLnBrk="0" hangingPunct="1">
              <a:lnSpc>
                <a:spcPct val="100000"/>
              </a:lnSpc>
              <a:spcBef>
                <a:spcPct val="20000"/>
              </a:spcBef>
              <a:spcAft>
                <a:spcPts val="0"/>
              </a:spcAft>
              <a:buClr>
                <a:srgbClr val="33A23D"/>
              </a:buClr>
              <a:buSzTx/>
              <a:buFont typeface="Wingdings" pitchFamily="2" charset="2"/>
              <a:buChar char="§"/>
              <a:tabLst/>
              <a:defRPr/>
            </a:pPr>
            <a:r>
              <a:rPr kumimoji="0" lang="en-US" sz="3200" b="0" i="0" u="none" strike="noStrike" kern="1200" cap="none" spc="0" normalizeH="0" baseline="0" noProof="0" smtClean="0">
                <a:ln>
                  <a:noFill/>
                </a:ln>
                <a:solidFill>
                  <a:prstClr val="black"/>
                </a:solidFill>
                <a:effectLst/>
                <a:uLnTx/>
                <a:uFillTx/>
                <a:latin typeface="+mn-lt"/>
                <a:ea typeface="+mn-ea"/>
                <a:cs typeface="+mn-cs"/>
              </a:rPr>
              <a:t>Third level</a:t>
            </a:r>
          </a:p>
          <a:p>
            <a:pPr marL="342900" marR="0" lvl="3" indent="-342900" algn="l" defTabSz="914400" rtl="0" eaLnBrk="1" fontAlgn="auto" latinLnBrk="0" hangingPunct="1">
              <a:lnSpc>
                <a:spcPct val="100000"/>
              </a:lnSpc>
              <a:spcBef>
                <a:spcPct val="20000"/>
              </a:spcBef>
              <a:spcAft>
                <a:spcPts val="0"/>
              </a:spcAft>
              <a:buClr>
                <a:srgbClr val="33A23D"/>
              </a:buClr>
              <a:buSzTx/>
              <a:buFont typeface="Wingdings" pitchFamily="2" charset="2"/>
              <a:buChar char="§"/>
              <a:tabLst/>
              <a:defRPr/>
            </a:pPr>
            <a:r>
              <a:rPr kumimoji="0" lang="en-US" sz="3200" b="0" i="0" u="none" strike="noStrike" kern="1200" cap="none" spc="0" normalizeH="0" baseline="0" noProof="0" smtClean="0">
                <a:ln>
                  <a:noFill/>
                </a:ln>
                <a:solidFill>
                  <a:prstClr val="black"/>
                </a:solidFill>
                <a:effectLst/>
                <a:uLnTx/>
                <a:uFillTx/>
                <a:latin typeface="+mn-lt"/>
                <a:ea typeface="+mn-ea"/>
                <a:cs typeface="+mn-cs"/>
              </a:rPr>
              <a:t>Fourth level</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5791200"/>
            <a:ext cx="838200" cy="911798"/>
          </a:xfrm>
          <a:prstGeom prst="rect">
            <a:avLst/>
          </a:prstGeom>
        </p:spPr>
      </p:pic>
    </p:spTree>
    <p:extLst>
      <p:ext uri="{BB962C8B-B14F-4D97-AF65-F5344CB8AC3E}">
        <p14:creationId xmlns:p14="http://schemas.microsoft.com/office/powerpoint/2010/main" val="342999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5791200"/>
            <a:ext cx="838200" cy="911798"/>
          </a:xfrm>
          <a:prstGeom prst="rect">
            <a:avLst/>
          </a:prstGeom>
        </p:spPr>
      </p:pic>
    </p:spTree>
    <p:extLst>
      <p:ext uri="{BB962C8B-B14F-4D97-AF65-F5344CB8AC3E}">
        <p14:creationId xmlns:p14="http://schemas.microsoft.com/office/powerpoint/2010/main" val="100815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pic>
        <p:nvPicPr>
          <p:cNvPr id="9" name="Pictur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5791200"/>
            <a:ext cx="838200" cy="911798"/>
          </a:xfrm>
          <a:prstGeom prst="rect">
            <a:avLst/>
          </a:prstGeom>
        </p:spPr>
      </p:pic>
    </p:spTree>
    <p:extLst>
      <p:ext uri="{BB962C8B-B14F-4D97-AF65-F5344CB8AC3E}">
        <p14:creationId xmlns:p14="http://schemas.microsoft.com/office/powerpoint/2010/main" val="126882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pic>
        <p:nvPicPr>
          <p:cNvPr id="11" name="Picture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5791200"/>
            <a:ext cx="838200" cy="911798"/>
          </a:xfrm>
          <a:prstGeom prst="rect">
            <a:avLst/>
          </a:prstGeom>
        </p:spPr>
      </p:pic>
    </p:spTree>
    <p:extLst>
      <p:ext uri="{BB962C8B-B14F-4D97-AF65-F5344CB8AC3E}">
        <p14:creationId xmlns:p14="http://schemas.microsoft.com/office/powerpoint/2010/main" val="196374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5791200"/>
            <a:ext cx="838200" cy="911798"/>
          </a:xfrm>
          <a:prstGeom prst="rect">
            <a:avLst/>
          </a:prstGeom>
        </p:spPr>
      </p:pic>
    </p:spTree>
    <p:extLst>
      <p:ext uri="{BB962C8B-B14F-4D97-AF65-F5344CB8AC3E}">
        <p14:creationId xmlns:p14="http://schemas.microsoft.com/office/powerpoint/2010/main" val="552525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pic>
        <p:nvPicPr>
          <p:cNvPr id="9" name="Pictur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5791200"/>
            <a:ext cx="838200" cy="911798"/>
          </a:xfrm>
          <a:prstGeom prst="rect">
            <a:avLst/>
          </a:prstGeom>
        </p:spPr>
      </p:pic>
    </p:spTree>
    <p:extLst>
      <p:ext uri="{BB962C8B-B14F-4D97-AF65-F5344CB8AC3E}">
        <p14:creationId xmlns:p14="http://schemas.microsoft.com/office/powerpoint/2010/main" val="3374484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30149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marR="0" indent="-342900" algn="l" defTabSz="914400" rtl="0" eaLnBrk="1" fontAlgn="auto" latinLnBrk="0" hangingPunct="1">
        <a:lnSpc>
          <a:spcPct val="100000"/>
        </a:lnSpc>
        <a:spcBef>
          <a:spcPct val="20000"/>
        </a:spcBef>
        <a:spcAft>
          <a:spcPts val="0"/>
        </a:spcAft>
        <a:buClr>
          <a:srgbClr val="33A23D"/>
        </a:buClr>
        <a:buSzTx/>
        <a:buFont typeface="Wingdings" pitchFamily="2" charset="2"/>
        <a:buChar char="§"/>
        <a:tabLst/>
        <a:defRPr sz="3200" kern="1200">
          <a:solidFill>
            <a:schemeClr val="tx1"/>
          </a:solidFill>
          <a:latin typeface="+mn-lt"/>
          <a:ea typeface="+mn-ea"/>
          <a:cs typeface="+mn-cs"/>
        </a:defRPr>
      </a:lvl1pPr>
      <a:lvl2pPr marL="684213" marR="0" indent="-338138" algn="l" defTabSz="914400" rtl="0" eaLnBrk="1" fontAlgn="auto" latinLnBrk="0" hangingPunct="1">
        <a:lnSpc>
          <a:spcPct val="100000"/>
        </a:lnSpc>
        <a:spcBef>
          <a:spcPct val="20000"/>
        </a:spcBef>
        <a:spcAft>
          <a:spcPts val="0"/>
        </a:spcAft>
        <a:buClr>
          <a:srgbClr val="33A23D"/>
        </a:buClr>
        <a:buSzTx/>
        <a:buFont typeface="Wingdings" pitchFamily="2" charset="2"/>
        <a:buChar char="§"/>
        <a:tabLst/>
        <a:defRPr sz="2800" kern="1200">
          <a:solidFill>
            <a:schemeClr val="tx1"/>
          </a:solidFill>
          <a:latin typeface="+mn-lt"/>
          <a:ea typeface="+mn-ea"/>
          <a:cs typeface="+mn-cs"/>
        </a:defRPr>
      </a:lvl2pPr>
      <a:lvl3pPr marL="1030288" marR="0" indent="-346075" algn="l" defTabSz="1030288" rtl="0" eaLnBrk="1" fontAlgn="auto" latinLnBrk="0" hangingPunct="1">
        <a:lnSpc>
          <a:spcPct val="100000"/>
        </a:lnSpc>
        <a:spcBef>
          <a:spcPct val="20000"/>
        </a:spcBef>
        <a:spcAft>
          <a:spcPts val="0"/>
        </a:spcAft>
        <a:buClr>
          <a:srgbClr val="33A23D"/>
        </a:buClr>
        <a:buSzTx/>
        <a:buFont typeface="Calibri" pitchFamily="34" charset="0"/>
        <a:buChar char="—"/>
        <a:tabLst/>
        <a:defRPr sz="2400" kern="1200">
          <a:solidFill>
            <a:schemeClr val="tx1"/>
          </a:solidFill>
          <a:latin typeface="+mn-lt"/>
          <a:ea typeface="+mn-ea"/>
          <a:cs typeface="+mn-cs"/>
        </a:defRPr>
      </a:lvl3pPr>
      <a:lvl4pPr marL="1376363" marR="0" indent="-346075" algn="l" defTabSz="914400" rtl="0" eaLnBrk="1" fontAlgn="auto" latinLnBrk="0" hangingPunct="1">
        <a:lnSpc>
          <a:spcPct val="100000"/>
        </a:lnSpc>
        <a:spcBef>
          <a:spcPct val="20000"/>
        </a:spcBef>
        <a:spcAft>
          <a:spcPts val="0"/>
        </a:spcAft>
        <a:buClr>
          <a:srgbClr val="33A23D"/>
        </a:buClr>
        <a:buSzTx/>
        <a:buFont typeface="Arial" pitchFamily="34" charset="0"/>
        <a:buChar char="•"/>
        <a:tabLst/>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p:txBody>
          <a:bodyPr/>
          <a:lstStyle/>
          <a:p>
            <a:pPr eaLnBrk="1" hangingPunct="1"/>
            <a:r>
              <a:rPr lang="en-US" sz="5400" b="1" dirty="0" smtClean="0"/>
              <a:t>Implants </a:t>
            </a:r>
            <a:endParaRPr lang="en-US" b="1"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dirty="0"/>
          </a:p>
        </p:txBody>
      </p:sp>
    </p:spTree>
    <p:extLst>
      <p:ext uri="{BB962C8B-B14F-4D97-AF65-F5344CB8AC3E}">
        <p14:creationId xmlns:p14="http://schemas.microsoft.com/office/powerpoint/2010/main" val="384546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0"/>
            <a:ext cx="8229600" cy="914400"/>
          </a:xfrm>
        </p:spPr>
        <p:txBody>
          <a:bodyPr/>
          <a:lstStyle/>
          <a:p>
            <a:pPr eaLnBrk="1" hangingPunct="1"/>
            <a:r>
              <a:rPr lang="en-US" b="1" smtClean="0"/>
              <a:t>What are they </a:t>
            </a:r>
          </a:p>
        </p:txBody>
      </p:sp>
      <p:sp>
        <p:nvSpPr>
          <p:cNvPr id="32771" name="Content Placeholder 2"/>
          <p:cNvSpPr>
            <a:spLocks noGrp="1"/>
          </p:cNvSpPr>
          <p:nvPr>
            <p:ph sz="half" idx="1"/>
          </p:nvPr>
        </p:nvSpPr>
        <p:spPr>
          <a:xfrm>
            <a:off x="228600" y="1066800"/>
            <a:ext cx="5181600" cy="5410200"/>
          </a:xfrm>
        </p:spPr>
        <p:txBody>
          <a:bodyPr/>
          <a:lstStyle/>
          <a:p>
            <a:pPr eaLnBrk="1" hangingPunct="1"/>
            <a:r>
              <a:rPr lang="en-US" sz="3200" smtClean="0"/>
              <a:t>Progestin-filled rods or capsules that are inserted under the skin and release the hormone slowly over a long period to prevent pregnancy</a:t>
            </a:r>
          </a:p>
          <a:p>
            <a:pPr eaLnBrk="1" hangingPunct="1">
              <a:buFont typeface="Arial" pitchFamily="34" charset="0"/>
              <a:buNone/>
            </a:pPr>
            <a:endParaRPr lang="en-US" sz="3200" smtClean="0"/>
          </a:p>
          <a:p>
            <a:pPr lvl="1" eaLnBrk="1" hangingPunct="1"/>
            <a:endParaRPr lang="en-US" sz="3200" smtClean="0"/>
          </a:p>
          <a:p>
            <a:pPr eaLnBrk="1" hangingPunct="1">
              <a:buFont typeface="Arial" pitchFamily="34" charset="0"/>
              <a:buNone/>
            </a:pPr>
            <a:endParaRPr lang="en-US" sz="3200" smtClean="0"/>
          </a:p>
          <a:p>
            <a:pPr eaLnBrk="1" hangingPunct="1"/>
            <a:endParaRPr lang="en-US" sz="3200" smtClean="0"/>
          </a:p>
        </p:txBody>
      </p:sp>
      <p:pic>
        <p:nvPicPr>
          <p:cNvPr id="3277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86400" y="1447800"/>
            <a:ext cx="3352800" cy="2514600"/>
          </a:xfrm>
        </p:spPr>
      </p:pic>
      <p:pic>
        <p:nvPicPr>
          <p:cNvPr id="3277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343400"/>
            <a:ext cx="3352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840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b="1" smtClean="0"/>
              <a:t>Types</a:t>
            </a:r>
          </a:p>
        </p:txBody>
      </p:sp>
      <p:sp>
        <p:nvSpPr>
          <p:cNvPr id="33795" name="Content Placeholder 2"/>
          <p:cNvSpPr>
            <a:spLocks noGrp="1"/>
          </p:cNvSpPr>
          <p:nvPr>
            <p:ph idx="1"/>
          </p:nvPr>
        </p:nvSpPr>
        <p:spPr/>
        <p:txBody>
          <a:bodyPr/>
          <a:lstStyle/>
          <a:p>
            <a:pPr eaLnBrk="1" hangingPunct="1"/>
            <a:r>
              <a:rPr lang="en-US" smtClean="0"/>
              <a:t>Norplant: 6 rods, effective for 5 years</a:t>
            </a:r>
          </a:p>
          <a:p>
            <a:pPr eaLnBrk="1" hangingPunct="1"/>
            <a:r>
              <a:rPr lang="en-US" smtClean="0"/>
              <a:t>Jadelle 2 rods, effective for 5 years</a:t>
            </a:r>
          </a:p>
          <a:p>
            <a:pPr eaLnBrk="1" hangingPunct="1"/>
            <a:r>
              <a:rPr lang="en-US" smtClean="0"/>
              <a:t>Implanon 1 rod, effective for 3 years</a:t>
            </a:r>
          </a:p>
          <a:p>
            <a:pPr eaLnBrk="1" hangingPunct="1"/>
            <a:r>
              <a:rPr lang="en-US" smtClean="0"/>
              <a:t>Sino-implant  2 rods, effective for 5 years</a:t>
            </a:r>
          </a:p>
          <a:p>
            <a:pPr eaLnBrk="1" hangingPunct="1"/>
            <a:endParaRPr lang="en-US" smtClean="0"/>
          </a:p>
        </p:txBody>
      </p:sp>
    </p:spTree>
    <p:extLst>
      <p:ext uri="{BB962C8B-B14F-4D97-AF65-F5344CB8AC3E}">
        <p14:creationId xmlns:p14="http://schemas.microsoft.com/office/powerpoint/2010/main" val="186849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p:cNvSpPr>
          <p:nvPr>
            <p:ph type="title"/>
          </p:nvPr>
        </p:nvSpPr>
        <p:spPr>
          <a:xfrm>
            <a:off x="457200" y="352425"/>
            <a:ext cx="8229600" cy="1143000"/>
          </a:xfrm>
        </p:spPr>
        <p:txBody>
          <a:bodyPr/>
          <a:lstStyle/>
          <a:p>
            <a:pPr eaLnBrk="1" hangingPunct="1"/>
            <a:r>
              <a:rPr lang="en-US" b="1" smtClean="0"/>
              <a:t>Mechanism of Action</a:t>
            </a:r>
          </a:p>
        </p:txBody>
      </p:sp>
      <p:sp>
        <p:nvSpPr>
          <p:cNvPr id="10" name="Slide Number Placeholder 5"/>
          <p:cNvSpPr>
            <a:spLocks noGrp="1"/>
          </p:cNvSpPr>
          <p:nvPr>
            <p:ph type="sldNum" sz="quarter" idx="12"/>
          </p:nvPr>
        </p:nvSpPr>
        <p:spPr/>
        <p:txBody>
          <a:bodyPr/>
          <a:lstStyle/>
          <a:p>
            <a:pPr>
              <a:defRPr/>
            </a:pPr>
            <a:fld id="{F82C601E-4EF2-4C29-AE99-140B6BE99872}" type="slidenum">
              <a:rPr lang="en-US" altLang="en-US"/>
              <a:pPr>
                <a:defRPr/>
              </a:pPr>
              <a:t>4</a:t>
            </a:fld>
            <a:endParaRPr lang="en-US" altLang="en-US"/>
          </a:p>
        </p:txBody>
      </p:sp>
      <p:pic>
        <p:nvPicPr>
          <p:cNvPr id="34819" name="Picture 2" descr="WomanInjectableME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1676400"/>
            <a:ext cx="2311400"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4"/>
          <p:cNvSpPr txBox="1">
            <a:spLocks noChangeArrowheads="1"/>
          </p:cNvSpPr>
          <p:nvPr/>
        </p:nvSpPr>
        <p:spPr bwMode="auto">
          <a:xfrm>
            <a:off x="2286000" y="4570413"/>
            <a:ext cx="2819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Thickens </a:t>
            </a:r>
          </a:p>
          <a:p>
            <a:pPr eaLnBrk="1" hangingPunct="1"/>
            <a:r>
              <a:rPr lang="en-US" sz="2800">
                <a:latin typeface="Calibri" pitchFamily="34" charset="0"/>
              </a:rPr>
              <a:t>cervical mucus to block sperm</a:t>
            </a:r>
          </a:p>
        </p:txBody>
      </p:sp>
      <p:sp>
        <p:nvSpPr>
          <p:cNvPr id="34822" name="Text Box 5"/>
          <p:cNvSpPr txBox="1">
            <a:spLocks noChangeArrowheads="1"/>
          </p:cNvSpPr>
          <p:nvPr/>
        </p:nvSpPr>
        <p:spPr bwMode="auto">
          <a:xfrm>
            <a:off x="2057400" y="2238375"/>
            <a:ext cx="2667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800">
                <a:latin typeface="Calibri" pitchFamily="34" charset="0"/>
              </a:rPr>
              <a:t>Suppresses</a:t>
            </a:r>
          </a:p>
          <a:p>
            <a:pPr eaLnBrk="1" hangingPunct="1"/>
            <a:r>
              <a:rPr lang="en-US" sz="2800">
                <a:latin typeface="Calibri" pitchFamily="34" charset="0"/>
              </a:rPr>
              <a:t>hormones</a:t>
            </a:r>
          </a:p>
          <a:p>
            <a:pPr eaLnBrk="1" hangingPunct="1"/>
            <a:r>
              <a:rPr lang="en-US" sz="2800">
                <a:latin typeface="Calibri" pitchFamily="34" charset="0"/>
              </a:rPr>
              <a:t>responsible for</a:t>
            </a:r>
          </a:p>
          <a:p>
            <a:pPr eaLnBrk="1" hangingPunct="1"/>
            <a:r>
              <a:rPr lang="en-US" sz="2800">
                <a:latin typeface="Calibri" pitchFamily="34" charset="0"/>
              </a:rPr>
              <a:t>ovulation</a:t>
            </a:r>
          </a:p>
        </p:txBody>
      </p:sp>
      <p:sp>
        <p:nvSpPr>
          <p:cNvPr id="34823" name="Line 6"/>
          <p:cNvSpPr>
            <a:spLocks noChangeShapeType="1"/>
          </p:cNvSpPr>
          <p:nvPr/>
        </p:nvSpPr>
        <p:spPr bwMode="auto">
          <a:xfrm>
            <a:off x="5029200" y="4953000"/>
            <a:ext cx="2487613" cy="304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4824" name="Line 7"/>
          <p:cNvSpPr>
            <a:spLocks noChangeShapeType="1"/>
          </p:cNvSpPr>
          <p:nvPr/>
        </p:nvSpPr>
        <p:spPr bwMode="auto">
          <a:xfrm>
            <a:off x="5029200" y="2971800"/>
            <a:ext cx="2170113" cy="203993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4825" name="Line 8"/>
          <p:cNvSpPr>
            <a:spLocks noChangeShapeType="1"/>
          </p:cNvSpPr>
          <p:nvPr/>
        </p:nvSpPr>
        <p:spPr bwMode="auto">
          <a:xfrm flipV="1">
            <a:off x="5029200" y="2209800"/>
            <a:ext cx="2352675" cy="749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249230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fld id="{29A99DBE-DFFE-41CF-9A26-9102683D4E66}" type="slidenum">
              <a:rPr lang="en-US" sz="1400">
                <a:latin typeface="Times New Roman" pitchFamily="18" charset="0"/>
              </a:rPr>
              <a:pPr algn="r"/>
              <a:t>5</a:t>
            </a:fld>
            <a:endParaRPr lang="en-US" sz="1400">
              <a:latin typeface="Times New Roman" pitchFamily="18" charset="0"/>
            </a:endParaRPr>
          </a:p>
        </p:txBody>
      </p:sp>
      <p:sp>
        <p:nvSpPr>
          <p:cNvPr id="35843" name="Rectangle 2"/>
          <p:cNvSpPr>
            <a:spLocks noGrp="1" noChangeArrowheads="1"/>
          </p:cNvSpPr>
          <p:nvPr>
            <p:ph type="title" idx="4294967295"/>
          </p:nvPr>
        </p:nvSpPr>
        <p:spPr>
          <a:xfrm>
            <a:off x="0" y="0"/>
            <a:ext cx="8229600" cy="1066800"/>
          </a:xfrm>
        </p:spPr>
        <p:txBody>
          <a:bodyPr lIns="88900" tIns="44450" rIns="88900" bIns="44450"/>
          <a:lstStyle/>
          <a:p>
            <a:pPr eaLnBrk="1" hangingPunct="1"/>
            <a:r>
              <a:rPr lang="en-US" b="1" smtClean="0"/>
              <a:t>Who Can Use </a:t>
            </a:r>
            <a:endParaRPr lang="en-US" b="1" baseline="30000" smtClean="0"/>
          </a:p>
        </p:txBody>
      </p:sp>
      <p:sp>
        <p:nvSpPr>
          <p:cNvPr id="35844" name="Rectangle 3"/>
          <p:cNvSpPr>
            <a:spLocks noGrp="1" noChangeArrowheads="1"/>
          </p:cNvSpPr>
          <p:nvPr>
            <p:ph type="body" idx="4294967295"/>
          </p:nvPr>
        </p:nvSpPr>
        <p:spPr>
          <a:xfrm>
            <a:off x="762000" y="990600"/>
            <a:ext cx="8382000" cy="5135563"/>
          </a:xfrm>
          <a:prstGeom prst="rect">
            <a:avLst/>
          </a:prstGeom>
        </p:spPr>
        <p:txBody>
          <a:bodyPr lIns="88900" tIns="44450" rIns="88900" bIns="44450"/>
          <a:lstStyle/>
          <a:p>
            <a:pPr marL="331788" indent="-331788" defTabSz="885825" eaLnBrk="1" hangingPunct="1">
              <a:buFont typeface="Wingdings" pitchFamily="2" charset="2"/>
              <a:buNone/>
            </a:pPr>
            <a:r>
              <a:rPr lang="en-US" sz="2800" smtClean="0"/>
              <a:t>Women:</a:t>
            </a:r>
          </a:p>
          <a:p>
            <a:pPr marL="719138" lvl="1" indent="-273050" defTabSz="885825" eaLnBrk="1" hangingPunct="1"/>
            <a:r>
              <a:rPr lang="en-US" smtClean="0"/>
              <a:t>Of any reproductive age</a:t>
            </a:r>
          </a:p>
          <a:p>
            <a:pPr marL="719138" lvl="1" indent="-273050" defTabSz="885825" eaLnBrk="1" hangingPunct="1"/>
            <a:r>
              <a:rPr lang="en-US" smtClean="0"/>
              <a:t>Of any parity including nulliparous women</a:t>
            </a:r>
          </a:p>
          <a:p>
            <a:pPr marL="719138" lvl="1" indent="-273050" defTabSz="885825" eaLnBrk="1" hangingPunct="1"/>
            <a:r>
              <a:rPr lang="en-US" smtClean="0"/>
              <a:t>Who want highly effective, long-term protection against pregnancy</a:t>
            </a:r>
          </a:p>
          <a:p>
            <a:pPr marL="719138" lvl="1" indent="-273050" defTabSz="885825" eaLnBrk="1" hangingPunct="1"/>
            <a:r>
              <a:rPr lang="en-US" smtClean="0"/>
              <a:t>With desired family size who do not want voluntary sterilization</a:t>
            </a:r>
          </a:p>
          <a:p>
            <a:pPr marL="719138" lvl="1" indent="-273050" defTabSz="885825" eaLnBrk="1" hangingPunct="1"/>
            <a:r>
              <a:rPr lang="en-US" smtClean="0"/>
              <a:t>Who are breastfeeding (after 6 weeks postpartum)</a:t>
            </a:r>
          </a:p>
          <a:p>
            <a:pPr marL="719138" lvl="1" indent="-273050" defTabSz="885825" eaLnBrk="1" hangingPunct="1"/>
            <a:r>
              <a:rPr lang="en-US" smtClean="0"/>
              <a:t>Who are postpartum and not breastfeeding</a:t>
            </a:r>
          </a:p>
          <a:p>
            <a:pPr marL="719138" lvl="1" indent="-273050" defTabSz="885825" eaLnBrk="1" hangingPunct="1"/>
            <a:r>
              <a:rPr lang="en-US" smtClean="0"/>
              <a:t>Who are post abortion</a:t>
            </a:r>
          </a:p>
        </p:txBody>
      </p:sp>
    </p:spTree>
    <p:extLst>
      <p:ext uri="{BB962C8B-B14F-4D97-AF65-F5344CB8AC3E}">
        <p14:creationId xmlns:p14="http://schemas.microsoft.com/office/powerpoint/2010/main" val="1564198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smtClean="0"/>
              <a:t>Who should not use Implants</a:t>
            </a:r>
          </a:p>
        </p:txBody>
      </p:sp>
      <p:sp>
        <p:nvSpPr>
          <p:cNvPr id="36867" name="Rectangle 3"/>
          <p:cNvSpPr>
            <a:spLocks noGrp="1" noChangeArrowheads="1"/>
          </p:cNvSpPr>
          <p:nvPr>
            <p:ph idx="1"/>
          </p:nvPr>
        </p:nvSpPr>
        <p:spPr/>
        <p:txBody>
          <a:bodyPr/>
          <a:lstStyle/>
          <a:p>
            <a:pPr eaLnBrk="1" hangingPunct="1">
              <a:lnSpc>
                <a:spcPct val="80000"/>
              </a:lnSpc>
            </a:pPr>
            <a:r>
              <a:rPr lang="en-US" sz="2800" smtClean="0"/>
              <a:t>Breastfeeding women less than 6 weeks</a:t>
            </a:r>
          </a:p>
          <a:p>
            <a:pPr eaLnBrk="1" hangingPunct="1">
              <a:lnSpc>
                <a:spcPct val="80000"/>
              </a:lnSpc>
            </a:pPr>
            <a:r>
              <a:rPr lang="en-US" sz="2800" smtClean="0"/>
              <a:t>Women with liver disease </a:t>
            </a:r>
          </a:p>
          <a:p>
            <a:pPr eaLnBrk="1" hangingPunct="1">
              <a:lnSpc>
                <a:spcPct val="80000"/>
              </a:lnSpc>
            </a:pPr>
            <a:r>
              <a:rPr lang="en-US" sz="2800" smtClean="0"/>
              <a:t>Women with breast cancer </a:t>
            </a:r>
          </a:p>
          <a:p>
            <a:pPr eaLnBrk="1" hangingPunct="1">
              <a:lnSpc>
                <a:spcPct val="80000"/>
              </a:lnSpc>
            </a:pPr>
            <a:r>
              <a:rPr lang="en-US" sz="2800" smtClean="0"/>
              <a:t>Women with severe hypertension, </a:t>
            </a:r>
          </a:p>
          <a:p>
            <a:pPr eaLnBrk="1" hangingPunct="1">
              <a:lnSpc>
                <a:spcPct val="80000"/>
              </a:lnSpc>
            </a:pPr>
            <a:r>
              <a:rPr lang="en-US" sz="2800" smtClean="0"/>
              <a:t>Women with unexplained abnormal vaginal bleeding</a:t>
            </a:r>
          </a:p>
          <a:p>
            <a:pPr eaLnBrk="1" hangingPunct="1">
              <a:lnSpc>
                <a:spcPct val="80000"/>
              </a:lnSpc>
            </a:pPr>
            <a:r>
              <a:rPr lang="en-US" sz="2800" smtClean="0"/>
              <a:t>Women suffering from deep venous thrombosis (DVT)</a:t>
            </a:r>
          </a:p>
          <a:p>
            <a:pPr eaLnBrk="1" hangingPunct="1">
              <a:lnSpc>
                <a:spcPct val="80000"/>
              </a:lnSpc>
            </a:pPr>
            <a:endParaRPr lang="en-US" sz="2800" smtClean="0"/>
          </a:p>
        </p:txBody>
      </p:sp>
    </p:spTree>
    <p:extLst>
      <p:ext uri="{BB962C8B-B14F-4D97-AF65-F5344CB8AC3E}">
        <p14:creationId xmlns:p14="http://schemas.microsoft.com/office/powerpoint/2010/main" val="1613058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b="1" smtClean="0"/>
              <a:t>Benefits </a:t>
            </a:r>
          </a:p>
        </p:txBody>
      </p:sp>
      <p:sp>
        <p:nvSpPr>
          <p:cNvPr id="3" name="Content Placeholder 2"/>
          <p:cNvSpPr>
            <a:spLocks noGrp="1"/>
          </p:cNvSpPr>
          <p:nvPr>
            <p:ph idx="1"/>
          </p:nvPr>
        </p:nvSpPr>
        <p:spPr/>
        <p:txBody>
          <a:bodyPr rtlCol="0">
            <a:normAutofit/>
          </a:bodyPr>
          <a:lstStyle/>
          <a:p>
            <a:pPr marL="331788" indent="-331788" defTabSz="885825" eaLnBrk="1" fontAlgn="auto" hangingPunct="1">
              <a:spcAft>
                <a:spcPts val="0"/>
              </a:spcAft>
              <a:defRPr/>
            </a:pPr>
            <a:r>
              <a:rPr lang="en-US" dirty="0" smtClean="0"/>
              <a:t>Highly effective</a:t>
            </a:r>
          </a:p>
          <a:p>
            <a:pPr marL="331788" indent="-331788" defTabSz="885825" eaLnBrk="1" fontAlgn="auto" hangingPunct="1">
              <a:spcAft>
                <a:spcPts val="0"/>
              </a:spcAft>
              <a:defRPr/>
            </a:pPr>
            <a:r>
              <a:rPr lang="en-US" dirty="0" smtClean="0"/>
              <a:t>Rapidly effective ( within 72 hours)</a:t>
            </a:r>
          </a:p>
          <a:p>
            <a:pPr marL="331788" indent="-331788" defTabSz="885825" eaLnBrk="1" fontAlgn="auto" hangingPunct="1">
              <a:spcAft>
                <a:spcPts val="0"/>
              </a:spcAft>
              <a:defRPr/>
            </a:pPr>
            <a:r>
              <a:rPr lang="en-US" dirty="0" smtClean="0"/>
              <a:t>Long-term method </a:t>
            </a:r>
          </a:p>
          <a:p>
            <a:pPr marL="331788" indent="-331788" defTabSz="885825" eaLnBrk="1" fontAlgn="auto" hangingPunct="1">
              <a:spcAft>
                <a:spcPts val="0"/>
              </a:spcAft>
              <a:defRPr/>
            </a:pPr>
            <a:r>
              <a:rPr lang="en-US" dirty="0" smtClean="0"/>
              <a:t>Does not affect breastfeeding</a:t>
            </a:r>
          </a:p>
          <a:p>
            <a:pPr eaLnBrk="1" fontAlgn="auto" hangingPunct="1">
              <a:spcAft>
                <a:spcPts val="0"/>
              </a:spcAft>
              <a:defRPr/>
            </a:pPr>
            <a:endParaRPr lang="en-US" dirty="0"/>
          </a:p>
        </p:txBody>
      </p:sp>
    </p:spTree>
    <p:extLst>
      <p:ext uri="{BB962C8B-B14F-4D97-AF65-F5344CB8AC3E}">
        <p14:creationId xmlns:p14="http://schemas.microsoft.com/office/powerpoint/2010/main" val="292856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0"/>
            <a:ext cx="8229600" cy="990600"/>
          </a:xfrm>
        </p:spPr>
        <p:txBody>
          <a:bodyPr/>
          <a:lstStyle/>
          <a:p>
            <a:pPr eaLnBrk="1" hangingPunct="1"/>
            <a:r>
              <a:rPr lang="en-US" b="1" smtClean="0"/>
              <a:t>Limitations </a:t>
            </a:r>
          </a:p>
        </p:txBody>
      </p:sp>
      <p:sp>
        <p:nvSpPr>
          <p:cNvPr id="38915" name="Content Placeholder 2"/>
          <p:cNvSpPr>
            <a:spLocks noGrp="1"/>
          </p:cNvSpPr>
          <p:nvPr>
            <p:ph idx="1"/>
          </p:nvPr>
        </p:nvSpPr>
        <p:spPr>
          <a:xfrm>
            <a:off x="457200" y="990600"/>
            <a:ext cx="8229600" cy="5135563"/>
          </a:xfrm>
        </p:spPr>
        <p:txBody>
          <a:bodyPr/>
          <a:lstStyle/>
          <a:p>
            <a:pPr eaLnBrk="1" hangingPunct="1"/>
            <a:r>
              <a:rPr lang="en-GB" sz="2800" smtClean="0"/>
              <a:t>Must only be inserted and removed by trained providers </a:t>
            </a:r>
            <a:endParaRPr lang="en-US" sz="2800" smtClean="0"/>
          </a:p>
          <a:p>
            <a:pPr eaLnBrk="1" hangingPunct="1"/>
            <a:r>
              <a:rPr lang="en-GB" sz="2800" smtClean="0"/>
              <a:t>Require minor surgical procedure for insertion and removal </a:t>
            </a:r>
            <a:endParaRPr lang="en-US" sz="2800" smtClean="0"/>
          </a:p>
          <a:p>
            <a:pPr eaLnBrk="1" hangingPunct="1"/>
            <a:r>
              <a:rPr lang="en-GB" sz="2800" smtClean="0"/>
              <a:t>Common side effects include </a:t>
            </a:r>
          </a:p>
          <a:p>
            <a:pPr lvl="1" eaLnBrk="1" hangingPunct="1"/>
            <a:r>
              <a:rPr lang="en-GB" smtClean="0"/>
              <a:t>menstrual changes (irregular spotting or bleeding, prolonged bleeding, and amenorrhea.  </a:t>
            </a:r>
            <a:endParaRPr lang="en-US" smtClean="0"/>
          </a:p>
          <a:p>
            <a:pPr lvl="1" eaLnBrk="1" hangingPunct="1"/>
            <a:r>
              <a:rPr lang="en-GB" smtClean="0"/>
              <a:t>Headache, dizziness, nausea, breast tenderness, </a:t>
            </a:r>
          </a:p>
          <a:p>
            <a:pPr lvl="1" eaLnBrk="1" hangingPunct="1"/>
            <a:r>
              <a:rPr lang="en-GB" smtClean="0"/>
              <a:t>Weight changes </a:t>
            </a:r>
            <a:endParaRPr lang="en-US" smtClean="0"/>
          </a:p>
          <a:p>
            <a:pPr eaLnBrk="1" hangingPunct="1"/>
            <a:r>
              <a:rPr lang="en-GB" sz="2800" smtClean="0"/>
              <a:t>Does not protect against STI/ HIV </a:t>
            </a:r>
            <a:endParaRPr lang="en-US" sz="2800" smtClean="0"/>
          </a:p>
          <a:p>
            <a:pPr eaLnBrk="1" hangingPunct="1"/>
            <a:endParaRPr lang="en-US" sz="2800" smtClean="0"/>
          </a:p>
          <a:p>
            <a:pPr eaLnBrk="1" hangingPunct="1"/>
            <a:endParaRPr lang="en-US" sz="2800" smtClean="0"/>
          </a:p>
        </p:txBody>
      </p:sp>
    </p:spTree>
    <p:extLst>
      <p:ext uri="{BB962C8B-B14F-4D97-AF65-F5344CB8AC3E}">
        <p14:creationId xmlns:p14="http://schemas.microsoft.com/office/powerpoint/2010/main" val="2432294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a:fld id="{46FF17BE-99FE-4921-AD21-38806056AD58}" type="slidenum">
              <a:rPr lang="en-US" sz="1400">
                <a:latin typeface="Times New Roman" pitchFamily="18" charset="0"/>
              </a:rPr>
              <a:pPr algn="r"/>
              <a:t>9</a:t>
            </a:fld>
            <a:endParaRPr lang="en-US" sz="1400">
              <a:latin typeface="Times New Roman" pitchFamily="18" charset="0"/>
            </a:endParaRPr>
          </a:p>
        </p:txBody>
      </p:sp>
      <p:sp>
        <p:nvSpPr>
          <p:cNvPr id="39939" name="Rectangle 2"/>
          <p:cNvSpPr>
            <a:spLocks noGrp="1" noChangeArrowheads="1"/>
          </p:cNvSpPr>
          <p:nvPr>
            <p:ph type="title" idx="4294967295"/>
          </p:nvPr>
        </p:nvSpPr>
        <p:spPr>
          <a:xfrm>
            <a:off x="0" y="274638"/>
            <a:ext cx="8229600" cy="1143000"/>
          </a:xfrm>
        </p:spPr>
        <p:txBody>
          <a:bodyPr lIns="88900" tIns="44450" rIns="88900" bIns="44450"/>
          <a:lstStyle/>
          <a:p>
            <a:pPr eaLnBrk="1" hangingPunct="1"/>
            <a:r>
              <a:rPr lang="en-US" b="1" smtClean="0"/>
              <a:t>When to insert Implant </a:t>
            </a:r>
            <a:endParaRPr lang="en-US" b="1" baseline="30000" smtClean="0"/>
          </a:p>
        </p:txBody>
      </p:sp>
      <p:sp>
        <p:nvSpPr>
          <p:cNvPr id="22532" name="Rectangle 3"/>
          <p:cNvSpPr>
            <a:spLocks noGrp="1" noChangeArrowheads="1"/>
          </p:cNvSpPr>
          <p:nvPr>
            <p:ph type="body" idx="4294967295"/>
          </p:nvPr>
        </p:nvSpPr>
        <p:spPr>
          <a:xfrm>
            <a:off x="0" y="1600200"/>
            <a:ext cx="8229600" cy="4525963"/>
          </a:xfrm>
          <a:prstGeom prst="rect">
            <a:avLst/>
          </a:prstGeom>
        </p:spPr>
        <p:txBody>
          <a:bodyPr lIns="88900" tIns="44450" rIns="88900" bIns="44450" rtlCol="0">
            <a:normAutofit lnSpcReduction="10000"/>
          </a:bodyPr>
          <a:lstStyle/>
          <a:p>
            <a:pPr marL="331788" indent="-331788" defTabSz="885825" eaLnBrk="1" fontAlgn="auto" hangingPunct="1">
              <a:spcAft>
                <a:spcPts val="0"/>
              </a:spcAft>
              <a:defRPr/>
            </a:pPr>
            <a:r>
              <a:rPr lang="en-US" dirty="0" smtClean="0"/>
              <a:t>Anytime during the menstrual cycle when you can be reasonably sure the client is not pregnant</a:t>
            </a:r>
          </a:p>
          <a:p>
            <a:pPr marL="331788" indent="-331788" defTabSz="885825" eaLnBrk="1" fontAlgn="auto" hangingPunct="1">
              <a:spcAft>
                <a:spcPts val="0"/>
              </a:spcAft>
              <a:defRPr/>
            </a:pPr>
            <a:r>
              <a:rPr lang="en-US" dirty="0" smtClean="0"/>
              <a:t> Days 1 to 7 of the menstrual cycle</a:t>
            </a:r>
          </a:p>
          <a:p>
            <a:pPr marL="331788" indent="-331788" defTabSz="885825" eaLnBrk="1" fontAlgn="auto" hangingPunct="1">
              <a:spcAft>
                <a:spcPts val="0"/>
              </a:spcAft>
              <a:defRPr/>
            </a:pPr>
            <a:r>
              <a:rPr lang="en-US" dirty="0" smtClean="0"/>
              <a:t> Postpartum: </a:t>
            </a:r>
          </a:p>
          <a:p>
            <a:pPr marL="719138" lvl="1" indent="-273050" defTabSz="885825" eaLnBrk="1" fontAlgn="auto" hangingPunct="1">
              <a:spcAft>
                <a:spcPts val="0"/>
              </a:spcAft>
              <a:defRPr/>
            </a:pPr>
            <a:r>
              <a:rPr lang="en-US" dirty="0" smtClean="0"/>
              <a:t>after 6 weeks if breastfeeding</a:t>
            </a:r>
          </a:p>
          <a:p>
            <a:pPr marL="719138" lvl="1" indent="-273050" defTabSz="885825" eaLnBrk="1" fontAlgn="auto" hangingPunct="1">
              <a:spcAft>
                <a:spcPts val="0"/>
              </a:spcAft>
              <a:defRPr/>
            </a:pPr>
            <a:r>
              <a:rPr lang="en-US" dirty="0" smtClean="0"/>
              <a:t>immediately or within 6 weeks if not breastfeeding</a:t>
            </a:r>
          </a:p>
          <a:p>
            <a:pPr marL="331788" indent="-331788" defTabSz="885825" eaLnBrk="1" fontAlgn="auto" hangingPunct="1">
              <a:spcAft>
                <a:spcPts val="0"/>
              </a:spcAft>
              <a:defRPr/>
            </a:pPr>
            <a:r>
              <a:rPr lang="en-US" dirty="0" smtClean="0"/>
              <a:t> Postabortion </a:t>
            </a:r>
          </a:p>
          <a:p>
            <a:pPr marL="731838" lvl="1" indent="-331788" defTabSz="885825" eaLnBrk="1" fontAlgn="auto" hangingPunct="1">
              <a:spcAft>
                <a:spcPts val="0"/>
              </a:spcAft>
              <a:defRPr/>
            </a:pPr>
            <a:r>
              <a:rPr lang="en-US" dirty="0" smtClean="0"/>
              <a:t>Immediately or within the first 7 days</a:t>
            </a:r>
          </a:p>
        </p:txBody>
      </p:sp>
    </p:spTree>
    <p:extLst>
      <p:ext uri="{BB962C8B-B14F-4D97-AF65-F5344CB8AC3E}">
        <p14:creationId xmlns:p14="http://schemas.microsoft.com/office/powerpoint/2010/main" val="3259498794"/>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Tupange Program Update - Aug 2011</Template>
  <TotalTime>0</TotalTime>
  <Words>359</Words>
  <Application>Microsoft Office PowerPoint</Application>
  <PresentationFormat>On-screen Show (4:3)</PresentationFormat>
  <Paragraphs>66</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Design</vt:lpstr>
      <vt:lpstr>Implants </vt:lpstr>
      <vt:lpstr>What are they </vt:lpstr>
      <vt:lpstr>Types</vt:lpstr>
      <vt:lpstr>Mechanism of Action</vt:lpstr>
      <vt:lpstr>Who Can Use </vt:lpstr>
      <vt:lpstr>Who should not use Implants</vt:lpstr>
      <vt:lpstr>Benefits </vt:lpstr>
      <vt:lpstr>Limitations </vt:lpstr>
      <vt:lpstr>When to insert Implant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Implants </dc:title>
  <dc:creator/>
  <cp:lastModifiedBy>Paul Nyachae</cp:lastModifiedBy>
  <cp:revision>2</cp:revision>
  <dcterms:created xsi:type="dcterms:W3CDTF">2006-08-16T00:00:00Z</dcterms:created>
  <dcterms:modified xsi:type="dcterms:W3CDTF">2011-08-02T11:51:58Z</dcterms:modified>
</cp:coreProperties>
</file>